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5334000" cy="7562850"/>
  <p:notesSz cx="53340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050" y="2344483"/>
            <a:ext cx="453390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100" y="4235196"/>
            <a:ext cx="373380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231F20"/>
                </a:solidFill>
                <a:latin typeface="Noto Sans"/>
                <a:cs typeface="Noto San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231F20"/>
                </a:solidFill>
                <a:latin typeface="Noto Sans"/>
                <a:cs typeface="Noto San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6670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74701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231F20"/>
                </a:solidFill>
                <a:latin typeface="Noto Sans"/>
                <a:cs typeface="Noto San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9261" y="2667571"/>
            <a:ext cx="3435477" cy="767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rgbClr val="231F20"/>
                </a:solidFill>
                <a:latin typeface="Noto Sans"/>
                <a:cs typeface="Noto San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700" y="1739455"/>
            <a:ext cx="480060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813560" y="7033450"/>
            <a:ext cx="170688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6670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4048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vedomosti.ru/opinion/" TargetMode="External"/><Relationship Id="rId3" Type="http://schemas.openxmlformats.org/officeDocument/2006/relationships/hyperlink" Target="http://www.advgazeta.ru/novosti/nauchno-obosnovana-" TargetMode="Externa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3900" y="6491003"/>
            <a:ext cx="4180204" cy="65214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81610" marR="30480" indent="-72390">
              <a:lnSpc>
                <a:spcPts val="850"/>
              </a:lnSpc>
              <a:spcBef>
                <a:spcPts val="170"/>
              </a:spcBef>
            </a:pPr>
            <a:r>
              <a:rPr dirty="0" baseline="48611" sz="600" spc="22">
                <a:solidFill>
                  <a:srgbClr val="231F20"/>
                </a:solidFill>
                <a:latin typeface="Arial"/>
                <a:cs typeface="Arial"/>
              </a:rPr>
              <a:t>1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Керимов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Д.А. Методология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права: Предмет,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функции,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проблемы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философии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права.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6-е 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изд.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М.: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Изд-во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СГУ,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2011.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338.</a:t>
            </a:r>
            <a:endParaRPr sz="750">
              <a:latin typeface="Arial"/>
              <a:cs typeface="Arial"/>
            </a:endParaRPr>
          </a:p>
          <a:p>
            <a:pPr marL="181610" marR="30480" indent="-72390">
              <a:lnSpc>
                <a:spcPts val="850"/>
              </a:lnSpc>
              <a:spcBef>
                <a:spcPts val="140"/>
              </a:spcBef>
            </a:pPr>
            <a:r>
              <a:rPr dirty="0" baseline="48611" sz="60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baseline="48611" sz="600" spc="89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Дуюнов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В.К.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Реформирование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законодательства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должно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быть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обоснованным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// 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Вестник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Самарской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гуманитарной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академии.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Серия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30">
                <a:solidFill>
                  <a:srgbClr val="231F20"/>
                </a:solidFill>
                <a:latin typeface="Arial"/>
                <a:cs typeface="Arial"/>
              </a:rPr>
              <a:t>«Право».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2012.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№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1(11).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С.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13.</a:t>
            </a:r>
            <a:endParaRPr sz="75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65"/>
              </a:spcBef>
            </a:pP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12000" y="1468081"/>
            <a:ext cx="3744595" cy="50800"/>
            <a:chOff x="612000" y="1468081"/>
            <a:chExt cx="3744595" cy="50800"/>
          </a:xfrm>
        </p:grpSpPr>
        <p:sp>
          <p:nvSpPr>
            <p:cNvPr id="4" name="object 4"/>
            <p:cNvSpPr/>
            <p:nvPr/>
          </p:nvSpPr>
          <p:spPr>
            <a:xfrm>
              <a:off x="612000" y="1472323"/>
              <a:ext cx="3744595" cy="0"/>
            </a:xfrm>
            <a:custGeom>
              <a:avLst/>
              <a:gdLst/>
              <a:ahLst/>
              <a:cxnLst/>
              <a:rect l="l" t="t" r="r" b="b"/>
              <a:pathLst>
                <a:path w="3744595" h="0">
                  <a:moveTo>
                    <a:pt x="0" y="0"/>
                  </a:moveTo>
                  <a:lnTo>
                    <a:pt x="3743998" y="0"/>
                  </a:lnTo>
                </a:path>
              </a:pathLst>
            </a:custGeom>
            <a:ln w="8483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12000" y="1514640"/>
              <a:ext cx="3744595" cy="0"/>
            </a:xfrm>
            <a:custGeom>
              <a:avLst/>
              <a:gdLst/>
              <a:ahLst/>
              <a:cxnLst/>
              <a:rect l="l" t="t" r="r" b="b"/>
              <a:pathLst>
                <a:path w="3744595" h="0">
                  <a:moveTo>
                    <a:pt x="0" y="0"/>
                  </a:moveTo>
                  <a:lnTo>
                    <a:pt x="3743998" y="0"/>
                  </a:lnTo>
                </a:path>
              </a:pathLst>
            </a:custGeom>
            <a:ln w="8483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00061" y="661581"/>
            <a:ext cx="2630805" cy="742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</a:pPr>
            <a:r>
              <a:rPr dirty="0" sz="1200" b="1">
                <a:solidFill>
                  <a:srgbClr val="231F20"/>
                </a:solidFill>
                <a:latin typeface="Arial"/>
                <a:cs typeface="Arial"/>
              </a:rPr>
              <a:t>ГЛАВА</a:t>
            </a:r>
            <a:r>
              <a:rPr dirty="0" sz="1200" spc="-2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110" b="1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400"/>
              </a:lnSpc>
              <a:spcBef>
                <a:spcPts val="60"/>
              </a:spcBef>
            </a:pPr>
            <a:r>
              <a:rPr dirty="0" sz="1200" spc="15">
                <a:solidFill>
                  <a:srgbClr val="231F20"/>
                </a:solidFill>
                <a:latin typeface="Verdana"/>
                <a:cs typeface="Verdana"/>
              </a:rPr>
              <a:t>НОВЕЛЛИЗАЦИЯ</a:t>
            </a:r>
            <a:r>
              <a:rPr dirty="0" sz="1200" spc="-14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1200" spc="20">
                <a:solidFill>
                  <a:srgbClr val="231F20"/>
                </a:solidFill>
                <a:latin typeface="Verdana"/>
                <a:cs typeface="Verdana"/>
              </a:rPr>
              <a:t>РОССИЙСКОГО  </a:t>
            </a:r>
            <a:r>
              <a:rPr dirty="0" sz="1200">
                <a:solidFill>
                  <a:srgbClr val="231F20"/>
                </a:solidFill>
                <a:latin typeface="Verdana"/>
                <a:cs typeface="Verdana"/>
              </a:rPr>
              <a:t>УГОЛОВНОГО </a:t>
            </a:r>
            <a:r>
              <a:rPr dirty="0" sz="1200" spc="-20">
                <a:solidFill>
                  <a:srgbClr val="231F20"/>
                </a:solidFill>
                <a:latin typeface="Verdana"/>
                <a:cs typeface="Verdana"/>
              </a:rPr>
              <a:t>ЗАКОНА:  </a:t>
            </a:r>
            <a:r>
              <a:rPr dirty="0" sz="1200" spc="5">
                <a:solidFill>
                  <a:srgbClr val="231F20"/>
                </a:solidFill>
                <a:latin typeface="Verdana"/>
                <a:cs typeface="Verdana"/>
              </a:rPr>
              <a:t>ГНОСЕОЛОГИЧЕСКИЙ</a:t>
            </a:r>
            <a:r>
              <a:rPr dirty="0" sz="1200" spc="-114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Verdana"/>
                <a:cs typeface="Verdana"/>
              </a:rPr>
              <a:t>АСПЕКТ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1187" y="2272791"/>
            <a:ext cx="4208780" cy="3803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4325" marR="1140460" indent="-263525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solidFill>
                  <a:srgbClr val="231F20"/>
                </a:solidFill>
                <a:latin typeface="Verdana"/>
                <a:cs typeface="Verdana"/>
              </a:rPr>
              <a:t>1.1. </a:t>
            </a:r>
            <a:r>
              <a:rPr dirty="0" sz="1000" spc="-40">
                <a:solidFill>
                  <a:srgbClr val="231F20"/>
                </a:solidFill>
                <a:latin typeface="Verdana"/>
                <a:cs typeface="Verdana"/>
              </a:rPr>
              <a:t>СООТНОШЕНИЕ ПОНЯТИЯ</a:t>
            </a:r>
            <a:r>
              <a:rPr dirty="0" sz="1000" spc="-22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231F20"/>
                </a:solidFill>
                <a:latin typeface="Verdana"/>
                <a:cs typeface="Verdana"/>
              </a:rPr>
              <a:t>НОВЕЛЛИЗАЦИИ  РОССИЙСКОГО </a:t>
            </a:r>
            <a:r>
              <a:rPr dirty="0" sz="1000" spc="-35">
                <a:solidFill>
                  <a:srgbClr val="231F20"/>
                </a:solidFill>
                <a:latin typeface="Verdana"/>
                <a:cs typeface="Verdana"/>
              </a:rPr>
              <a:t>УГОЛОВНОГО</a:t>
            </a:r>
            <a:r>
              <a:rPr dirty="0" sz="1000" spc="-1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1000" spc="-40">
                <a:solidFill>
                  <a:srgbClr val="231F20"/>
                </a:solidFill>
                <a:latin typeface="Verdana"/>
                <a:cs typeface="Verdana"/>
              </a:rPr>
              <a:t>ЗАКОНА</a:t>
            </a:r>
            <a:endParaRPr sz="1000">
              <a:latin typeface="Verdana"/>
              <a:cs typeface="Verdana"/>
            </a:endParaRPr>
          </a:p>
          <a:p>
            <a:pPr marL="314325">
              <a:lnSpc>
                <a:spcPct val="100000"/>
              </a:lnSpc>
            </a:pPr>
            <a:r>
              <a:rPr dirty="0" sz="1000" spc="-5">
                <a:solidFill>
                  <a:srgbClr val="231F20"/>
                </a:solidFill>
                <a:latin typeface="Verdana"/>
                <a:cs typeface="Verdana"/>
              </a:rPr>
              <a:t>С </a:t>
            </a:r>
            <a:r>
              <a:rPr dirty="0" sz="1000" spc="-25">
                <a:solidFill>
                  <a:srgbClr val="231F20"/>
                </a:solidFill>
                <a:latin typeface="Verdana"/>
                <a:cs typeface="Verdana"/>
              </a:rPr>
              <a:t>ИНЫМИ </a:t>
            </a:r>
            <a:r>
              <a:rPr dirty="0" sz="1000" spc="-15">
                <a:solidFill>
                  <a:srgbClr val="231F20"/>
                </a:solidFill>
                <a:latin typeface="Verdana"/>
                <a:cs typeface="Verdana"/>
              </a:rPr>
              <a:t>СМЕЖНЫМИ</a:t>
            </a:r>
            <a:r>
              <a:rPr dirty="0" sz="1000" spc="-27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231F20"/>
                </a:solidFill>
                <a:latin typeface="Verdana"/>
                <a:cs typeface="Verdana"/>
              </a:rPr>
              <a:t>ПОНЯТИЯМИ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400">
              <a:latin typeface="Verdana"/>
              <a:cs typeface="Verdana"/>
            </a:endParaRPr>
          </a:p>
          <a:p>
            <a:pPr algn="just" marL="50800" marR="43180" indent="179705">
              <a:lnSpc>
                <a:spcPts val="1280"/>
              </a:lnSpc>
            </a:pP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Право </a:t>
            </a:r>
            <a:r>
              <a:rPr dirty="0" sz="1100" spc="95">
                <a:solidFill>
                  <a:srgbClr val="231F20"/>
                </a:solidFill>
                <a:latin typeface="Times New Roman"/>
                <a:cs typeface="Times New Roman"/>
              </a:rPr>
              <a:t>–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это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прежде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всего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сама </a:t>
            </a:r>
            <a:r>
              <a:rPr dirty="0" sz="1100" spc="95">
                <a:solidFill>
                  <a:srgbClr val="231F20"/>
                </a:solidFill>
                <a:latin typeface="Times New Roman"/>
                <a:cs typeface="Times New Roman"/>
              </a:rPr>
              <a:t>жизнь,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а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не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формально-аб- 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страктное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ее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отражение</a:t>
            </a:r>
            <a:r>
              <a:rPr dirty="0" baseline="41666" sz="900" spc="97">
                <a:solidFill>
                  <a:srgbClr val="231F20"/>
                </a:solidFill>
                <a:latin typeface="Verdana"/>
                <a:cs typeface="Verdana"/>
              </a:rPr>
              <a:t>1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.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Право </a:t>
            </a:r>
            <a:r>
              <a:rPr dirty="0" sz="1100" spc="110">
                <a:solidFill>
                  <a:srgbClr val="231F20"/>
                </a:solidFill>
                <a:latin typeface="Times New Roman"/>
                <a:cs typeface="Times New Roman"/>
              </a:rPr>
              <a:t>как 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важнейший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социальный 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регулятор призвано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обеспечивать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простор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прогрессивным</a:t>
            </a:r>
            <a:r>
              <a:rPr dirty="0" sz="1100" spc="-1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на-  </a:t>
            </a:r>
            <a:r>
              <a:rPr dirty="0" sz="1100" spc="80">
                <a:solidFill>
                  <a:srgbClr val="231F20"/>
                </a:solidFill>
                <a:latin typeface="Times New Roman"/>
                <a:cs typeface="Times New Roman"/>
              </a:rPr>
              <a:t>чинаниям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ставить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заслон всему,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что этому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препятствует.  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Для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этого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оно</a:t>
            </a:r>
            <a:r>
              <a:rPr dirty="0" sz="1100" spc="15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всегда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должно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быть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«в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тонусе» </a:t>
            </a:r>
            <a:r>
              <a:rPr dirty="0" sz="1100" spc="95">
                <a:solidFill>
                  <a:srgbClr val="231F20"/>
                </a:solidFill>
                <a:latin typeface="Times New Roman"/>
                <a:cs typeface="Times New Roman"/>
              </a:rPr>
              <a:t>–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само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должно</a:t>
            </a:r>
            <a:endParaRPr sz="1100">
              <a:latin typeface="Times New Roman"/>
              <a:cs typeface="Times New Roman"/>
            </a:endParaRPr>
          </a:p>
          <a:p>
            <a:pPr algn="just" marL="50800" marR="43180">
              <a:lnSpc>
                <a:spcPts val="1290"/>
              </a:lnSpc>
              <a:spcBef>
                <a:spcPts val="15"/>
              </a:spcBef>
            </a:pP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«модернизироваться»,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постоянно совершенствоваться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духе 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времени,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своевременно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адекватно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отвечать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на вызовы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сов- 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ременности.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Федеральное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собрание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РФ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пытается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80">
                <a:solidFill>
                  <a:srgbClr val="231F20"/>
                </a:solidFill>
                <a:latin typeface="Times New Roman"/>
                <a:cs typeface="Times New Roman"/>
              </a:rPr>
              <a:t>откликаться 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на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такие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вызовы: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идет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настойчивое реформирование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практи- 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чески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всех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отраслей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российского</a:t>
            </a:r>
            <a:r>
              <a:rPr dirty="0" sz="1100" spc="-1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законодательства…</a:t>
            </a:r>
            <a:r>
              <a:rPr dirty="0" baseline="41666" sz="900" spc="67">
                <a:solidFill>
                  <a:srgbClr val="231F20"/>
                </a:solidFill>
                <a:latin typeface="Verdana"/>
                <a:cs typeface="Verdana"/>
              </a:rPr>
              <a:t>2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just" marL="230504">
              <a:lnSpc>
                <a:spcPts val="1210"/>
              </a:lnSpc>
            </a:pP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Процесс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изменения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законодательства (закона)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любой</a:t>
            </a:r>
            <a:r>
              <a:rPr dirty="0" sz="1100" spc="-15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отра-</a:t>
            </a:r>
            <a:endParaRPr sz="1100">
              <a:latin typeface="Times New Roman"/>
              <a:cs typeface="Times New Roman"/>
            </a:endParaRPr>
          </a:p>
          <a:p>
            <a:pPr algn="just" marL="50800" marR="43180">
              <a:lnSpc>
                <a:spcPts val="1290"/>
              </a:lnSpc>
              <a:spcBef>
                <a:spcPts val="50"/>
              </a:spcBef>
            </a:pP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слевой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принадлежности,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т. ч.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отрасли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уголовного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права, 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юридической доктрине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имеет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достаточно много </a:t>
            </a:r>
            <a:r>
              <a:rPr dirty="0" sz="1100" spc="80">
                <a:solidFill>
                  <a:srgbClr val="231F20"/>
                </a:solidFill>
                <a:latin typeface="Times New Roman"/>
                <a:cs typeface="Times New Roman"/>
              </a:rPr>
              <a:t>различных 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названий.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Наиболее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распространенными 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понятиями,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исполь- 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зуемыми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80">
                <a:solidFill>
                  <a:srgbClr val="231F20"/>
                </a:solidFill>
                <a:latin typeface="Times New Roman"/>
                <a:cs typeface="Times New Roman"/>
              </a:rPr>
              <a:t>для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обозначения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соответствующих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процессов,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явля- 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ются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реформирование (реформа),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модернизация,</a:t>
            </a:r>
            <a:r>
              <a:rPr dirty="0" sz="1100" spc="-1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совершенст- 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вование,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преобразование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либо</a:t>
            </a:r>
            <a:r>
              <a:rPr dirty="0" sz="1100" spc="-9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80">
                <a:solidFill>
                  <a:srgbClr val="231F20"/>
                </a:solidFill>
                <a:latin typeface="Times New Roman"/>
                <a:cs typeface="Times New Roman"/>
              </a:rPr>
              <a:t>новеллизация.</a:t>
            </a:r>
            <a:endParaRPr sz="1100">
              <a:latin typeface="Times New Roman"/>
              <a:cs typeface="Times New Roman"/>
            </a:endParaRPr>
          </a:p>
          <a:p>
            <a:pPr algn="just" marL="230504">
              <a:lnSpc>
                <a:spcPts val="1205"/>
              </a:lnSpc>
            </a:pP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Термин  «реформирование» 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достаточно 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активно </a:t>
            </a:r>
            <a:r>
              <a:rPr dirty="0" sz="1100" spc="2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использу-</a:t>
            </a:r>
            <a:endParaRPr sz="1100">
              <a:latin typeface="Times New Roman"/>
              <a:cs typeface="Times New Roman"/>
            </a:endParaRPr>
          </a:p>
          <a:p>
            <a:pPr algn="just" marL="50800">
              <a:lnSpc>
                <a:spcPts val="1305"/>
              </a:lnSpc>
            </a:pP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ется 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преимущественно 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применительно  </a:t>
            </a:r>
            <a:r>
              <a:rPr dirty="0" sz="1100" spc="114">
                <a:solidFill>
                  <a:srgbClr val="231F20"/>
                </a:solidFill>
                <a:latin typeface="Times New Roman"/>
                <a:cs typeface="Times New Roman"/>
              </a:rPr>
              <a:t>к 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уголовному</a:t>
            </a:r>
            <a:r>
              <a:rPr dirty="0" sz="1100" spc="17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закону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12000" y="6455002"/>
            <a:ext cx="900430" cy="0"/>
          </a:xfrm>
          <a:custGeom>
            <a:avLst/>
            <a:gdLst/>
            <a:ahLst/>
            <a:cxnLst/>
            <a:rect l="l" t="t" r="r" b="b"/>
            <a:pathLst>
              <a:path w="900430" h="0">
                <a:moveTo>
                  <a:pt x="0" y="0"/>
                </a:moveTo>
                <a:lnTo>
                  <a:pt x="89999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3851" y="2057971"/>
            <a:ext cx="119253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5">
                <a:solidFill>
                  <a:srgbClr val="231F20"/>
                </a:solidFill>
                <a:latin typeface="Arial"/>
                <a:cs typeface="Arial"/>
              </a:rPr>
              <a:t>S.</a:t>
            </a:r>
            <a:r>
              <a:rPr dirty="0" sz="1400" spc="-1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25">
                <a:solidFill>
                  <a:srgbClr val="231F20"/>
                </a:solidFill>
                <a:latin typeface="Arial"/>
                <a:cs typeface="Arial"/>
              </a:rPr>
              <a:t>Markuntsov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4263" y="2667571"/>
            <a:ext cx="3011805" cy="767715"/>
          </a:xfrm>
          <a:prstGeom prst="rect"/>
        </p:spPr>
        <p:txBody>
          <a:bodyPr wrap="square" lIns="0" tIns="35560" rIns="0" bIns="0" rtlCol="0" vert="horz">
            <a:spAutoFit/>
          </a:bodyPr>
          <a:lstStyle/>
          <a:p>
            <a:pPr algn="ctr" marL="12700" marR="5080">
              <a:lnSpc>
                <a:spcPts val="1900"/>
              </a:lnSpc>
              <a:spcBef>
                <a:spcPts val="280"/>
              </a:spcBef>
            </a:pPr>
            <a:r>
              <a:rPr dirty="0" spc="-90">
                <a:latin typeface="Georgia"/>
                <a:cs typeface="Georgia"/>
              </a:rPr>
              <a:t>THE </a:t>
            </a:r>
            <a:r>
              <a:rPr dirty="0" spc="-65">
                <a:latin typeface="Georgia"/>
                <a:cs typeface="Georgia"/>
              </a:rPr>
              <a:t>CHANGE </a:t>
            </a:r>
            <a:r>
              <a:rPr dirty="0" spc="-85">
                <a:latin typeface="Georgia"/>
                <a:cs typeface="Georgia"/>
              </a:rPr>
              <a:t>OF </a:t>
            </a:r>
            <a:r>
              <a:rPr dirty="0" spc="10">
                <a:latin typeface="Georgia"/>
                <a:cs typeface="Georgia"/>
              </a:rPr>
              <a:t>RUSSIAN  </a:t>
            </a:r>
            <a:r>
              <a:rPr dirty="0" spc="-45">
                <a:latin typeface="Georgia"/>
                <a:cs typeface="Georgia"/>
              </a:rPr>
              <a:t>CRIMINAL LEGISLATION:  </a:t>
            </a:r>
            <a:r>
              <a:rPr dirty="0" spc="-55">
                <a:latin typeface="Georgia"/>
                <a:cs typeface="Georgia"/>
              </a:rPr>
              <a:t>NUMBERS </a:t>
            </a:r>
            <a:r>
              <a:rPr dirty="0" spc="-25">
                <a:latin typeface="Georgia"/>
                <a:cs typeface="Georgia"/>
              </a:rPr>
              <a:t>AND</a:t>
            </a:r>
            <a:r>
              <a:rPr dirty="0" spc="-4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FACTS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75573" y="3689959"/>
            <a:ext cx="8693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70">
                <a:solidFill>
                  <a:srgbClr val="231F20"/>
                </a:solidFill>
                <a:latin typeface="Arial"/>
                <a:cs typeface="Arial"/>
              </a:rPr>
              <a:t>MONOGRAPHY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46477" y="6750664"/>
            <a:ext cx="727075" cy="26162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22860" marR="5080" indent="-10795">
              <a:lnSpc>
                <a:spcPts val="900"/>
              </a:lnSpc>
              <a:spcBef>
                <a:spcPts val="180"/>
              </a:spcBef>
            </a:pP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Jurisprudence,  </a:t>
            </a:r>
            <a:r>
              <a:rPr dirty="0" sz="800" spc="20">
                <a:solidFill>
                  <a:srgbClr val="231F20"/>
                </a:solidFill>
                <a:latin typeface="Arial"/>
                <a:cs typeface="Arial"/>
              </a:rPr>
              <a:t>Moscow,</a:t>
            </a:r>
            <a:r>
              <a:rPr dirty="0" sz="800" spc="-8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2019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7854" y="2057971"/>
            <a:ext cx="13608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31F20"/>
                </a:solidFill>
                <a:latin typeface="Arial"/>
                <a:cs typeface="Arial"/>
              </a:rPr>
              <a:t>С.А.</a:t>
            </a:r>
            <a:r>
              <a:rPr dirty="0" sz="1400" spc="-10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30">
                <a:solidFill>
                  <a:srgbClr val="231F20"/>
                </a:solidFill>
                <a:latin typeface="Arial"/>
                <a:cs typeface="Arial"/>
              </a:rPr>
              <a:t>Маркунцов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5560" rIns="0" bIns="0" rtlCol="0" vert="horz">
            <a:spAutoFit/>
          </a:bodyPr>
          <a:lstStyle/>
          <a:p>
            <a:pPr algn="ctr" marL="114935" marR="5080" indent="-635">
              <a:lnSpc>
                <a:spcPts val="1900"/>
              </a:lnSpc>
              <a:spcBef>
                <a:spcPts val="280"/>
              </a:spcBef>
            </a:pPr>
            <a:r>
              <a:rPr dirty="0" spc="70"/>
              <a:t>НОВЕЛЛИЗАЦИЯ  </a:t>
            </a:r>
            <a:r>
              <a:rPr dirty="0" spc="5"/>
              <a:t>РОССИЙСКОГО</a:t>
            </a:r>
            <a:r>
              <a:rPr dirty="0" spc="-135"/>
              <a:t> </a:t>
            </a:r>
            <a:r>
              <a:rPr dirty="0" spc="15"/>
              <a:t>УГОЛОВНОГО </a:t>
            </a:r>
            <a:r>
              <a:rPr dirty="0" spc="5"/>
              <a:t> </a:t>
            </a:r>
            <a:r>
              <a:rPr dirty="0" spc="75"/>
              <a:t>ЗАКОНА: </a:t>
            </a:r>
            <a:r>
              <a:rPr dirty="0" spc="85"/>
              <a:t>ЦИФРЫ</a:t>
            </a:r>
            <a:r>
              <a:rPr dirty="0" spc="-265"/>
              <a:t> </a:t>
            </a:r>
            <a:r>
              <a:rPr dirty="0" spc="-15"/>
              <a:t>И </a:t>
            </a:r>
            <a:r>
              <a:rPr dirty="0" spc="160"/>
              <a:t>ФАКТЫ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64206" y="3689959"/>
            <a:ext cx="90931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0">
                <a:solidFill>
                  <a:srgbClr val="231F20"/>
                </a:solidFill>
                <a:latin typeface="Arial"/>
                <a:cs typeface="Arial"/>
              </a:rPr>
              <a:t>МОНОГРАФИЯ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04846" y="6572864"/>
            <a:ext cx="826769" cy="39497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ctr" marL="12700" marR="5080">
              <a:lnSpc>
                <a:spcPct val="101499"/>
              </a:lnSpc>
              <a:spcBef>
                <a:spcPts val="85"/>
              </a:spcBef>
            </a:pPr>
            <a:r>
              <a:rPr dirty="0" sz="800" spc="25">
                <a:solidFill>
                  <a:srgbClr val="231F20"/>
                </a:solidFill>
                <a:latin typeface="Arial"/>
                <a:cs typeface="Arial"/>
              </a:rPr>
              <a:t>Москва 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Юриспруденция 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2019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300" y="674916"/>
            <a:ext cx="4128135" cy="9467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 marR="3123565">
              <a:lnSpc>
                <a:spcPts val="950"/>
              </a:lnSpc>
              <a:spcBef>
                <a:spcPts val="190"/>
              </a:spcBef>
            </a:pPr>
            <a:r>
              <a:rPr dirty="0" sz="850" spc="5" b="1">
                <a:solidFill>
                  <a:srgbClr val="231F20"/>
                </a:solidFill>
                <a:latin typeface="Trebuchet MS"/>
                <a:cs typeface="Trebuchet MS"/>
              </a:rPr>
              <a:t>УДК</a:t>
            </a:r>
            <a:r>
              <a:rPr dirty="0" sz="850" spc="-8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850" spc="15" b="1">
                <a:solidFill>
                  <a:srgbClr val="231F20"/>
                </a:solidFill>
                <a:latin typeface="Trebuchet MS"/>
                <a:cs typeface="Trebuchet MS"/>
              </a:rPr>
              <a:t>343.2/.7(063)  </a:t>
            </a:r>
            <a:r>
              <a:rPr dirty="0" sz="850" spc="45" b="1">
                <a:solidFill>
                  <a:srgbClr val="231F20"/>
                </a:solidFill>
                <a:latin typeface="Trebuchet MS"/>
                <a:cs typeface="Trebuchet MS"/>
              </a:rPr>
              <a:t>ББК</a:t>
            </a:r>
            <a:r>
              <a:rPr dirty="0" sz="850" spc="-5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850" spc="20" b="1">
                <a:solidFill>
                  <a:srgbClr val="231F20"/>
                </a:solidFill>
                <a:latin typeface="Trebuchet MS"/>
                <a:cs typeface="Trebuchet MS"/>
              </a:rPr>
              <a:t>60.56</a:t>
            </a:r>
            <a:endParaRPr sz="850">
              <a:latin typeface="Trebuchet MS"/>
              <a:cs typeface="Trebuchet MS"/>
            </a:endParaRPr>
          </a:p>
          <a:p>
            <a:pPr marL="248920">
              <a:lnSpc>
                <a:spcPts val="930"/>
              </a:lnSpc>
            </a:pPr>
            <a:r>
              <a:rPr dirty="0" sz="850" spc="50" b="1">
                <a:solidFill>
                  <a:srgbClr val="231F20"/>
                </a:solidFill>
                <a:latin typeface="Trebuchet MS"/>
                <a:cs typeface="Trebuchet MS"/>
              </a:rPr>
              <a:t>М27</a:t>
            </a:r>
            <a:endParaRPr sz="850">
              <a:latin typeface="Trebuchet MS"/>
              <a:cs typeface="Trebuchet MS"/>
            </a:endParaRPr>
          </a:p>
          <a:p>
            <a:pPr marL="12700">
              <a:lnSpc>
                <a:spcPts val="930"/>
              </a:lnSpc>
              <a:spcBef>
                <a:spcPts val="670"/>
              </a:spcBef>
            </a:pPr>
            <a:r>
              <a:rPr dirty="0" sz="800" spc="-15" b="1">
                <a:solidFill>
                  <a:srgbClr val="231F20"/>
                </a:solidFill>
                <a:latin typeface="Trebuchet MS"/>
                <a:cs typeface="Trebuchet MS"/>
              </a:rPr>
              <a:t>Автор:</a:t>
            </a:r>
            <a:endParaRPr sz="800">
              <a:latin typeface="Trebuchet MS"/>
              <a:cs typeface="Trebuchet MS"/>
            </a:endParaRPr>
          </a:p>
          <a:p>
            <a:pPr marL="838200" marR="5080" indent="-826135">
              <a:lnSpc>
                <a:spcPts val="900"/>
              </a:lnSpc>
              <a:spcBef>
                <a:spcPts val="50"/>
              </a:spcBef>
            </a:pP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Маркунцов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С.А.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–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доктор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юридических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наук,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доцент,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профессор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департамента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дисциплин  публичного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права Национального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исследовательского</a:t>
            </a:r>
            <a:r>
              <a:rPr dirty="0" sz="800" spc="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университета</a:t>
            </a:r>
            <a:endParaRPr sz="800">
              <a:latin typeface="Arial"/>
              <a:cs typeface="Arial"/>
            </a:endParaRPr>
          </a:p>
          <a:p>
            <a:pPr marL="838200">
              <a:lnSpc>
                <a:spcPts val="880"/>
              </a:lnSpc>
            </a:pPr>
            <a:r>
              <a:rPr dirty="0" sz="800" spc="-45">
                <a:solidFill>
                  <a:srgbClr val="231F20"/>
                </a:solidFill>
                <a:latin typeface="Arial"/>
                <a:cs typeface="Arial"/>
              </a:rPr>
              <a:t>«Высшая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школа</a:t>
            </a:r>
            <a:r>
              <a:rPr dirty="0" sz="800" spc="-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экономики»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300" y="1588274"/>
            <a:ext cx="6337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S.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Markuntsov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5255" y="1588274"/>
            <a:ext cx="3383915" cy="174752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algn="just" marL="92075" marR="6350" indent="-74295">
              <a:lnSpc>
                <a:spcPts val="900"/>
              </a:lnSpc>
              <a:spcBef>
                <a:spcPts val="180"/>
              </a:spcBef>
              <a:buChar char="–"/>
              <a:tabLst>
                <a:tab pos="95250" algn="l"/>
              </a:tabLst>
            </a:pP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Doctor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Juridical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Science,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Associate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Professor,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Professor</a:t>
            </a:r>
            <a:r>
              <a:rPr dirty="0" sz="80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Department 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public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law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disciplines,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National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Research University </a:t>
            </a:r>
            <a:r>
              <a:rPr dirty="0" sz="800" spc="-40">
                <a:solidFill>
                  <a:srgbClr val="231F20"/>
                </a:solidFill>
                <a:latin typeface="Arial"/>
                <a:cs typeface="Arial"/>
              </a:rPr>
              <a:t>«Higher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School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of  </a:t>
            </a:r>
            <a:r>
              <a:rPr dirty="0" sz="800" spc="-40">
                <a:solidFill>
                  <a:srgbClr val="231F20"/>
                </a:solidFill>
                <a:latin typeface="Arial"/>
                <a:cs typeface="Arial"/>
              </a:rPr>
              <a:t>Economics»</a:t>
            </a:r>
            <a:endParaRPr sz="800">
              <a:latin typeface="Arial"/>
              <a:cs typeface="Arial"/>
            </a:endParaRPr>
          </a:p>
          <a:p>
            <a:pPr algn="just" marL="92075" marR="5080" indent="-79375">
              <a:lnSpc>
                <a:spcPts val="900"/>
              </a:lnSpc>
              <a:spcBef>
                <a:spcPts val="900"/>
              </a:spcBef>
              <a:buChar char="–"/>
              <a:tabLst>
                <a:tab pos="89535" algn="l"/>
              </a:tabLst>
            </a:pP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доктор</a:t>
            </a:r>
            <a:r>
              <a:rPr dirty="0" sz="800" spc="-8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юридических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наук,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доцент,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профессор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кафедры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права 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и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криминологии Омского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государственного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университета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им.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Ф.М. До- 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стоевского</a:t>
            </a:r>
            <a:endParaRPr sz="800">
              <a:latin typeface="Arial"/>
              <a:cs typeface="Arial"/>
            </a:endParaRPr>
          </a:p>
          <a:p>
            <a:pPr algn="just" marL="104775" marR="5080" indent="-92710">
              <a:lnSpc>
                <a:spcPts val="900"/>
              </a:lnSpc>
              <a:buChar char="–"/>
              <a:tabLst>
                <a:tab pos="99060" algn="l"/>
              </a:tabLst>
            </a:pP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доктор юридических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наук,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профессор, профессор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кафедры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уголов- 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но-правовых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дисциплин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Университета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прокуратуры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Российской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Феде- 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рации</a:t>
            </a:r>
            <a:endParaRPr sz="800">
              <a:latin typeface="Arial"/>
              <a:cs typeface="Arial"/>
            </a:endParaRPr>
          </a:p>
          <a:p>
            <a:pPr algn="just" marL="92075" marR="6350" indent="-48895">
              <a:lnSpc>
                <a:spcPts val="900"/>
              </a:lnSpc>
              <a:spcBef>
                <a:spcPts val="900"/>
              </a:spcBef>
              <a:buChar char="–"/>
              <a:tabLst>
                <a:tab pos="118110" algn="l"/>
              </a:tabLst>
            </a:pP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Doctor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Juridical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Science,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Associate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Professor,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Professor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9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Department 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criminal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law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criminology,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Dostoevsky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Omsk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State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University</a:t>
            </a:r>
            <a:endParaRPr sz="800">
              <a:latin typeface="Arial"/>
              <a:cs typeface="Arial"/>
            </a:endParaRPr>
          </a:p>
          <a:p>
            <a:pPr algn="just" marL="92075" marR="6350" indent="-71755">
              <a:lnSpc>
                <a:spcPts val="900"/>
              </a:lnSpc>
              <a:buChar char="–"/>
              <a:tabLst>
                <a:tab pos="95250" algn="l"/>
              </a:tabLst>
            </a:pP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Doctor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Juridical</a:t>
            </a:r>
            <a:r>
              <a:rPr dirty="0" sz="800" spc="-9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Science,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Professor,</a:t>
            </a:r>
            <a:r>
              <a:rPr dirty="0" sz="800" spc="-9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Professor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9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Department</a:t>
            </a:r>
            <a:r>
              <a:rPr dirty="0" sz="800" spc="-9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criminal 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law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disciplines,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University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prosecutor’s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office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800" spc="-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40">
                <a:solidFill>
                  <a:srgbClr val="231F20"/>
                </a:solidFill>
                <a:latin typeface="Arial"/>
                <a:cs typeface="Arial"/>
              </a:rPr>
              <a:t>Russian</a:t>
            </a:r>
            <a:r>
              <a:rPr dirty="0" sz="8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Federation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300" y="1931174"/>
            <a:ext cx="651510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930"/>
              </a:lnSpc>
              <a:spcBef>
                <a:spcPts val="100"/>
              </a:spcBef>
            </a:pPr>
            <a:r>
              <a:rPr dirty="0" sz="800" spc="-10" b="1">
                <a:solidFill>
                  <a:srgbClr val="231F20"/>
                </a:solidFill>
                <a:latin typeface="Trebuchet MS"/>
                <a:cs typeface="Trebuchet MS"/>
              </a:rPr>
              <a:t>Рецензенты: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ts val="930"/>
              </a:lnSpc>
            </a:pP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Бибик</a:t>
            </a:r>
            <a:r>
              <a:rPr dirty="0" sz="80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О.Н.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261" y="2388374"/>
            <a:ext cx="61531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Пикуров</a:t>
            </a:r>
            <a:r>
              <a:rPr dirty="0" sz="800" spc="-10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Н.И.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319" y="2731274"/>
            <a:ext cx="542290" cy="490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930"/>
              </a:lnSpc>
              <a:spcBef>
                <a:spcPts val="100"/>
              </a:spcBef>
            </a:pPr>
            <a:r>
              <a:rPr dirty="0" sz="800" spc="-15" b="1">
                <a:solidFill>
                  <a:srgbClr val="231F20"/>
                </a:solidFill>
                <a:latin typeface="Trebuchet MS"/>
                <a:cs typeface="Trebuchet MS"/>
              </a:rPr>
              <a:t>Reviewers: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ts val="930"/>
              </a:lnSpc>
            </a:pP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O.</a:t>
            </a:r>
            <a:r>
              <a:rPr dirty="0" sz="800" spc="-1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Bibik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N.</a:t>
            </a:r>
            <a:r>
              <a:rPr dirty="0" sz="800" spc="-11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Pikurov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9300" y="3408007"/>
            <a:ext cx="4132579" cy="259397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264160">
              <a:lnSpc>
                <a:spcPct val="100000"/>
              </a:lnSpc>
              <a:spcBef>
                <a:spcPts val="170"/>
              </a:spcBef>
            </a:pPr>
            <a:r>
              <a:rPr dirty="0" sz="850" spc="15" b="1">
                <a:solidFill>
                  <a:srgbClr val="231F20"/>
                </a:solidFill>
                <a:latin typeface="Trebuchet MS"/>
                <a:cs typeface="Trebuchet MS"/>
              </a:rPr>
              <a:t>Маркунцов</a:t>
            </a:r>
            <a:r>
              <a:rPr dirty="0" sz="850" spc="-7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850" spc="15" b="1">
                <a:solidFill>
                  <a:srgbClr val="231F20"/>
                </a:solidFill>
                <a:latin typeface="Trebuchet MS"/>
                <a:cs typeface="Trebuchet MS"/>
              </a:rPr>
              <a:t>С.А.</a:t>
            </a:r>
            <a:endParaRPr sz="850">
              <a:latin typeface="Trebuchet MS"/>
              <a:cs typeface="Trebuchet MS"/>
            </a:endParaRPr>
          </a:p>
          <a:p>
            <a:pPr algn="just" marL="264160" marR="7620" indent="-252095">
              <a:lnSpc>
                <a:spcPts val="950"/>
              </a:lnSpc>
              <a:spcBef>
                <a:spcPts val="160"/>
              </a:spcBef>
            </a:pPr>
            <a:r>
              <a:rPr dirty="0" sz="850">
                <a:solidFill>
                  <a:srgbClr val="231F20"/>
                </a:solidFill>
                <a:latin typeface="Arial"/>
                <a:cs typeface="Arial"/>
              </a:rPr>
              <a:t>М27 </a:t>
            </a:r>
            <a:r>
              <a:rPr dirty="0" sz="850" spc="-15">
                <a:solidFill>
                  <a:srgbClr val="231F20"/>
                </a:solidFill>
                <a:latin typeface="Arial"/>
                <a:cs typeface="Arial"/>
              </a:rPr>
              <a:t>Новеллизация </a:t>
            </a:r>
            <a:r>
              <a:rPr dirty="0" sz="850" spc="10">
                <a:solidFill>
                  <a:srgbClr val="231F20"/>
                </a:solidFill>
                <a:latin typeface="Arial"/>
                <a:cs typeface="Arial"/>
              </a:rPr>
              <a:t>российского </a:t>
            </a:r>
            <a:r>
              <a:rPr dirty="0" sz="850" spc="-5">
                <a:solidFill>
                  <a:srgbClr val="231F20"/>
                </a:solidFill>
                <a:latin typeface="Arial"/>
                <a:cs typeface="Arial"/>
              </a:rPr>
              <a:t>уголовного </a:t>
            </a:r>
            <a:r>
              <a:rPr dirty="0" sz="850">
                <a:solidFill>
                  <a:srgbClr val="231F20"/>
                </a:solidFill>
                <a:latin typeface="Arial"/>
                <a:cs typeface="Arial"/>
              </a:rPr>
              <a:t>закона: </a:t>
            </a:r>
            <a:r>
              <a:rPr dirty="0" sz="850" spc="-20">
                <a:solidFill>
                  <a:srgbClr val="231F20"/>
                </a:solidFill>
                <a:latin typeface="Arial"/>
                <a:cs typeface="Arial"/>
              </a:rPr>
              <a:t>цифры </a:t>
            </a:r>
            <a:r>
              <a:rPr dirty="0" sz="850" spc="5">
                <a:solidFill>
                  <a:srgbClr val="231F20"/>
                </a:solidFill>
                <a:latin typeface="Arial"/>
                <a:cs typeface="Arial"/>
              </a:rPr>
              <a:t>и </a:t>
            </a:r>
            <a:r>
              <a:rPr dirty="0" sz="850" spc="-20">
                <a:solidFill>
                  <a:srgbClr val="231F20"/>
                </a:solidFill>
                <a:latin typeface="Arial"/>
                <a:cs typeface="Arial"/>
              </a:rPr>
              <a:t>факты: </a:t>
            </a:r>
            <a:r>
              <a:rPr dirty="0" sz="850" spc="10">
                <a:solidFill>
                  <a:srgbClr val="231F20"/>
                </a:solidFill>
                <a:latin typeface="Arial"/>
                <a:cs typeface="Arial"/>
              </a:rPr>
              <a:t>Моногра-  </a:t>
            </a:r>
            <a:r>
              <a:rPr dirty="0" sz="850" spc="-15">
                <a:solidFill>
                  <a:srgbClr val="231F20"/>
                </a:solidFill>
                <a:latin typeface="Arial"/>
                <a:cs typeface="Arial"/>
              </a:rPr>
              <a:t>фия. </a:t>
            </a:r>
            <a:r>
              <a:rPr dirty="0" sz="850" spc="10">
                <a:solidFill>
                  <a:srgbClr val="231F20"/>
                </a:solidFill>
                <a:latin typeface="Arial"/>
                <a:cs typeface="Arial"/>
              </a:rPr>
              <a:t>М.: </a:t>
            </a:r>
            <a:r>
              <a:rPr dirty="0" sz="850" spc="-5">
                <a:solidFill>
                  <a:srgbClr val="231F20"/>
                </a:solidFill>
                <a:latin typeface="Arial"/>
                <a:cs typeface="Arial"/>
              </a:rPr>
              <a:t>ИД </a:t>
            </a:r>
            <a:r>
              <a:rPr dirty="0" sz="850" spc="-20">
                <a:solidFill>
                  <a:srgbClr val="231F20"/>
                </a:solidFill>
                <a:latin typeface="Arial"/>
                <a:cs typeface="Arial"/>
              </a:rPr>
              <a:t>«Юриспруденция», </a:t>
            </a:r>
            <a:r>
              <a:rPr dirty="0" sz="850" spc="-5">
                <a:solidFill>
                  <a:srgbClr val="231F20"/>
                </a:solidFill>
                <a:latin typeface="Arial"/>
                <a:cs typeface="Arial"/>
              </a:rPr>
              <a:t>2019. </a:t>
            </a:r>
            <a:r>
              <a:rPr dirty="0" sz="850" spc="10">
                <a:solidFill>
                  <a:srgbClr val="231F20"/>
                </a:solidFill>
                <a:latin typeface="Arial"/>
                <a:cs typeface="Arial"/>
              </a:rPr>
              <a:t>– </a:t>
            </a:r>
            <a:r>
              <a:rPr dirty="0" sz="850" spc="-5">
                <a:solidFill>
                  <a:srgbClr val="231F20"/>
                </a:solidFill>
                <a:latin typeface="Arial"/>
                <a:cs typeface="Arial"/>
              </a:rPr>
              <a:t>208</a:t>
            </a:r>
            <a:r>
              <a:rPr dirty="0" sz="850" spc="-1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15">
                <a:solidFill>
                  <a:srgbClr val="231F20"/>
                </a:solidFill>
                <a:latin typeface="Arial"/>
                <a:cs typeface="Arial"/>
              </a:rPr>
              <a:t>с.</a:t>
            </a:r>
            <a:endParaRPr sz="850">
              <a:latin typeface="Arial"/>
              <a:cs typeface="Arial"/>
            </a:endParaRPr>
          </a:p>
          <a:p>
            <a:pPr algn="just" marL="444500">
              <a:lnSpc>
                <a:spcPct val="100000"/>
              </a:lnSpc>
              <a:spcBef>
                <a:spcPts val="195"/>
              </a:spcBef>
            </a:pPr>
            <a:r>
              <a:rPr dirty="0" sz="850" spc="-25">
                <a:solidFill>
                  <a:srgbClr val="231F20"/>
                </a:solidFill>
                <a:latin typeface="Arial"/>
                <a:cs typeface="Arial"/>
              </a:rPr>
              <a:t>ISBN</a:t>
            </a:r>
            <a:r>
              <a:rPr dirty="0" sz="8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31F20"/>
                </a:solidFill>
                <a:latin typeface="Arial"/>
                <a:cs typeface="Arial"/>
              </a:rPr>
              <a:t>978-5-9516-0865-9</a:t>
            </a:r>
            <a:endParaRPr sz="850">
              <a:latin typeface="Arial"/>
              <a:cs typeface="Arial"/>
            </a:endParaRPr>
          </a:p>
          <a:p>
            <a:pPr algn="just" marL="264160" marR="5080" indent="179705">
              <a:lnSpc>
                <a:spcPts val="900"/>
              </a:lnSpc>
              <a:spcBef>
                <a:spcPts val="295"/>
              </a:spcBef>
            </a:pP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В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монографии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представлен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комплексный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анализ новеллизации </a:t>
            </a:r>
            <a:r>
              <a:rPr dirty="0" sz="800" spc="30">
                <a:solidFill>
                  <a:srgbClr val="231F20"/>
                </a:solidFill>
                <a:latin typeface="Arial"/>
                <a:cs typeface="Arial"/>
              </a:rPr>
              <a:t>россий-  ского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уголовного закона: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ее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понятия, классификаций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и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характеристик, </a:t>
            </a:r>
            <a:r>
              <a:rPr dirty="0" sz="800" spc="20">
                <a:solidFill>
                  <a:srgbClr val="231F20"/>
                </a:solidFill>
                <a:latin typeface="Arial"/>
                <a:cs typeface="Arial"/>
              </a:rPr>
              <a:t>оценки 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изменяемости </a:t>
            </a:r>
            <a:r>
              <a:rPr dirty="0" sz="800" spc="25">
                <a:solidFill>
                  <a:srgbClr val="231F20"/>
                </a:solidFill>
                <a:latin typeface="Arial"/>
                <a:cs typeface="Arial"/>
              </a:rPr>
              <a:t>российского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уголовного закона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и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перспектив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новеллизации. 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Предлагаемая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читателю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монография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представляет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собой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первое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в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нашей стране  самостоятельное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комплексное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исследование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процессов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новеллизации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россий- 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ского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закона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на</a:t>
            </a:r>
            <a:r>
              <a:rPr dirty="0" sz="8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современном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этапе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его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развития.</a:t>
            </a:r>
            <a:endParaRPr sz="800">
              <a:latin typeface="Arial"/>
              <a:cs typeface="Arial"/>
            </a:endParaRPr>
          </a:p>
          <a:p>
            <a:pPr algn="just" marL="264160" marR="7620" indent="179705">
              <a:lnSpc>
                <a:spcPts val="900"/>
              </a:lnSpc>
            </a:pP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Монография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предназначена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для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научно-педагогических работников,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аспиран- 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тов,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студентов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юридических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0">
                <a:solidFill>
                  <a:srgbClr val="231F20"/>
                </a:solidFill>
                <a:latin typeface="Arial"/>
                <a:cs typeface="Arial"/>
              </a:rPr>
              <a:t>факультетов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вузов,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а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также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широкого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круга</a:t>
            </a:r>
            <a:r>
              <a:rPr dirty="0" sz="80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читателей, 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интересующихся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проблемами</a:t>
            </a:r>
            <a:r>
              <a:rPr dirty="0" sz="80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отечественного</a:t>
            </a:r>
            <a:r>
              <a:rPr dirty="0" sz="80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80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права</a:t>
            </a:r>
            <a:r>
              <a:rPr dirty="0" sz="80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8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криминологии.</a:t>
            </a:r>
            <a:endParaRPr sz="800">
              <a:latin typeface="Arial"/>
              <a:cs typeface="Arial"/>
            </a:endParaRPr>
          </a:p>
          <a:p>
            <a:pPr algn="just" marL="264160" marR="7620" indent="179705">
              <a:lnSpc>
                <a:spcPts val="900"/>
              </a:lnSpc>
              <a:spcBef>
                <a:spcPts val="280"/>
              </a:spcBef>
            </a:pP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monography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provides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the complex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analysis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the change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Russian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criminal  legislation:</a:t>
            </a:r>
            <a:r>
              <a:rPr dirty="0" sz="8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its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understanding,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classifications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characteristics,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alterability</a:t>
            </a:r>
            <a:r>
              <a:rPr dirty="0" sz="8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assessment 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Russian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criminal legislation, perspectives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change.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suggested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the reader  monography represents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fist autonomous complex research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change processes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of 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Russian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criminal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legislation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modern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level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development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our</a:t>
            </a:r>
            <a:r>
              <a:rPr dirty="0" sz="8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country.</a:t>
            </a:r>
            <a:endParaRPr sz="800">
              <a:latin typeface="Arial"/>
              <a:cs typeface="Arial"/>
            </a:endParaRPr>
          </a:p>
          <a:p>
            <a:pPr algn="just" marL="264160" marR="5715" indent="179705">
              <a:lnSpc>
                <a:spcPts val="900"/>
              </a:lnSpc>
            </a:pP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monography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provided </a:t>
            </a:r>
            <a:r>
              <a:rPr dirty="0" sz="800" spc="2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scientific-pedagogical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workers,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postgraduate 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students, students </a:t>
            </a: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law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faculties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universities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as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well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as </a:t>
            </a:r>
            <a:r>
              <a:rPr dirty="0" sz="800" spc="2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wide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audience 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interested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internal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criminal </a:t>
            </a:r>
            <a:r>
              <a:rPr dirty="0" sz="800" spc="-10">
                <a:solidFill>
                  <a:srgbClr val="231F20"/>
                </a:solidFill>
                <a:latin typeface="Arial"/>
                <a:cs typeface="Arial"/>
              </a:rPr>
              <a:t>law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criminology</a:t>
            </a:r>
            <a:r>
              <a:rPr dirty="0" sz="800" spc="-11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issues.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74697" y="6004699"/>
            <a:ext cx="954405" cy="26162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 indent="5080">
              <a:lnSpc>
                <a:spcPts val="900"/>
              </a:lnSpc>
              <a:spcBef>
                <a:spcPts val="180"/>
              </a:spcBef>
            </a:pPr>
            <a:r>
              <a:rPr dirty="0" sz="800" spc="5" b="1">
                <a:solidFill>
                  <a:srgbClr val="231F20"/>
                </a:solidFill>
                <a:latin typeface="Trebuchet MS"/>
                <a:cs typeface="Trebuchet MS"/>
              </a:rPr>
              <a:t>УДК</a:t>
            </a:r>
            <a:r>
              <a:rPr dirty="0" sz="800" spc="-11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800" spc="15" b="1">
                <a:solidFill>
                  <a:srgbClr val="231F20"/>
                </a:solidFill>
                <a:latin typeface="Trebuchet MS"/>
                <a:cs typeface="Trebuchet MS"/>
              </a:rPr>
              <a:t>343.2/.7(063)  </a:t>
            </a:r>
            <a:r>
              <a:rPr dirty="0" sz="800" spc="45" b="1">
                <a:solidFill>
                  <a:srgbClr val="231F20"/>
                </a:solidFill>
                <a:latin typeface="Trebuchet MS"/>
                <a:cs typeface="Trebuchet MS"/>
              </a:rPr>
              <a:t>ББК</a:t>
            </a:r>
            <a:r>
              <a:rPr dirty="0" sz="800" spc="-7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800" spc="15" b="1">
                <a:solidFill>
                  <a:srgbClr val="231F20"/>
                </a:solidFill>
                <a:latin typeface="Trebuchet MS"/>
                <a:cs typeface="Trebuchet MS"/>
              </a:rPr>
              <a:t>60.56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17000" y="6665369"/>
            <a:ext cx="2080260" cy="255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905"/>
              </a:lnSpc>
              <a:spcBef>
                <a:spcPts val="100"/>
              </a:spcBef>
            </a:pPr>
            <a:r>
              <a:rPr dirty="0" sz="800" spc="20">
                <a:solidFill>
                  <a:srgbClr val="231F20"/>
                </a:solidFill>
                <a:latin typeface="Arial"/>
                <a:cs typeface="Arial"/>
              </a:rPr>
              <a:t>©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Маркунцов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С.А.,</a:t>
            </a: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2019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ts val="905"/>
              </a:lnSpc>
            </a:pPr>
            <a:r>
              <a:rPr dirty="0" sz="800" spc="20">
                <a:solidFill>
                  <a:srgbClr val="231F20"/>
                </a:solidFill>
                <a:latin typeface="Arial"/>
                <a:cs typeface="Arial"/>
              </a:rPr>
              <a:t>©</a:t>
            </a:r>
            <a:r>
              <a:rPr dirty="0" sz="800" spc="-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231F20"/>
                </a:solidFill>
                <a:latin typeface="Arial"/>
                <a:cs typeface="Arial"/>
              </a:rPr>
              <a:t>Оформление.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ИД 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«Юриспруденция»,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2019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21808" y="6213034"/>
            <a:ext cx="864869" cy="673100"/>
            <a:chOff x="721808" y="6213034"/>
            <a:chExt cx="864869" cy="673100"/>
          </a:xfrm>
        </p:grpSpPr>
        <p:sp>
          <p:nvSpPr>
            <p:cNvPr id="12" name="object 12"/>
            <p:cNvSpPr/>
            <p:nvPr/>
          </p:nvSpPr>
          <p:spPr>
            <a:xfrm>
              <a:off x="725935" y="6226040"/>
              <a:ext cx="18415" cy="655955"/>
            </a:xfrm>
            <a:custGeom>
              <a:avLst/>
              <a:gdLst/>
              <a:ahLst/>
              <a:cxnLst/>
              <a:rect l="l" t="t" r="r" b="b"/>
              <a:pathLst>
                <a:path w="18415" h="655954">
                  <a:moveTo>
                    <a:pt x="18224" y="655916"/>
                  </a:moveTo>
                  <a:lnTo>
                    <a:pt x="18224" y="0"/>
                  </a:lnTo>
                </a:path>
                <a:path w="18415" h="655954">
                  <a:moveTo>
                    <a:pt x="0" y="655916"/>
                  </a:moveTo>
                  <a:lnTo>
                    <a:pt x="0" y="0"/>
                  </a:lnTo>
                </a:path>
              </a:pathLst>
            </a:custGeom>
            <a:ln w="774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771494" y="6226051"/>
              <a:ext cx="0" cy="607060"/>
            </a:xfrm>
            <a:custGeom>
              <a:avLst/>
              <a:gdLst/>
              <a:ahLst/>
              <a:cxnLst/>
              <a:rect l="l" t="t" r="r" b="b"/>
              <a:pathLst>
                <a:path w="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2595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803374" y="6226051"/>
              <a:ext cx="0" cy="607060"/>
            </a:xfrm>
            <a:custGeom>
              <a:avLst/>
              <a:gdLst/>
              <a:ahLst/>
              <a:cxnLst/>
              <a:rect l="l" t="t" r="r" b="b"/>
              <a:pathLst>
                <a:path w="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1685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844367" y="6226051"/>
              <a:ext cx="27940" cy="607060"/>
            </a:xfrm>
            <a:custGeom>
              <a:avLst/>
              <a:gdLst/>
              <a:ahLst/>
              <a:cxnLst/>
              <a:rect l="l" t="t" r="r" b="b"/>
              <a:pathLst>
                <a:path w="27940" h="607059">
                  <a:moveTo>
                    <a:pt x="27330" y="606704"/>
                  </a:moveTo>
                  <a:lnTo>
                    <a:pt x="27330" y="0"/>
                  </a:lnTo>
                </a:path>
                <a:path w="2794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774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899027" y="6226051"/>
              <a:ext cx="0" cy="607060"/>
            </a:xfrm>
            <a:custGeom>
              <a:avLst/>
              <a:gdLst/>
              <a:ahLst/>
              <a:cxnLst/>
              <a:rect l="l" t="t" r="r" b="b"/>
              <a:pathLst>
                <a:path w="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2595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935461" y="6226051"/>
              <a:ext cx="36830" cy="607060"/>
            </a:xfrm>
            <a:custGeom>
              <a:avLst/>
              <a:gdLst/>
              <a:ahLst/>
              <a:cxnLst/>
              <a:rect l="l" t="t" r="r" b="b"/>
              <a:pathLst>
                <a:path w="36830" h="607059">
                  <a:moveTo>
                    <a:pt x="36449" y="606704"/>
                  </a:moveTo>
                  <a:lnTo>
                    <a:pt x="36449" y="0"/>
                  </a:lnTo>
                </a:path>
                <a:path w="3683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774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994680" y="6226051"/>
              <a:ext cx="0" cy="607060"/>
            </a:xfrm>
            <a:custGeom>
              <a:avLst/>
              <a:gdLst/>
              <a:ahLst/>
              <a:cxnLst/>
              <a:rect l="l" t="t" r="r" b="b"/>
              <a:pathLst>
                <a:path w="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1685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026567" y="6226051"/>
              <a:ext cx="0" cy="607060"/>
            </a:xfrm>
            <a:custGeom>
              <a:avLst/>
              <a:gdLst/>
              <a:ahLst/>
              <a:cxnLst/>
              <a:rect l="l" t="t" r="r" b="b"/>
              <a:pathLst>
                <a:path w="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2595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063005" y="6226051"/>
              <a:ext cx="0" cy="607060"/>
            </a:xfrm>
            <a:custGeom>
              <a:avLst/>
              <a:gdLst/>
              <a:ahLst/>
              <a:cxnLst/>
              <a:rect l="l" t="t" r="r" b="b"/>
              <a:pathLst>
                <a:path w="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774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094891" y="6226051"/>
              <a:ext cx="0" cy="607060"/>
            </a:xfrm>
            <a:custGeom>
              <a:avLst/>
              <a:gdLst/>
              <a:ahLst/>
              <a:cxnLst/>
              <a:rect l="l" t="t" r="r" b="b"/>
              <a:pathLst>
                <a:path w="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1685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126774" y="6226051"/>
              <a:ext cx="73025" cy="655955"/>
            </a:xfrm>
            <a:custGeom>
              <a:avLst/>
              <a:gdLst/>
              <a:ahLst/>
              <a:cxnLst/>
              <a:rect l="l" t="t" r="r" b="b"/>
              <a:pathLst>
                <a:path w="73025" h="655954">
                  <a:moveTo>
                    <a:pt x="72872" y="606704"/>
                  </a:moveTo>
                  <a:lnTo>
                    <a:pt x="72872" y="0"/>
                  </a:lnTo>
                </a:path>
                <a:path w="73025" h="655954">
                  <a:moveTo>
                    <a:pt x="54648" y="606704"/>
                  </a:moveTo>
                  <a:lnTo>
                    <a:pt x="54648" y="0"/>
                  </a:lnTo>
                </a:path>
                <a:path w="73025" h="655954">
                  <a:moveTo>
                    <a:pt x="36436" y="655904"/>
                  </a:moveTo>
                  <a:lnTo>
                    <a:pt x="36436" y="0"/>
                  </a:lnTo>
                </a:path>
                <a:path w="73025" h="655954">
                  <a:moveTo>
                    <a:pt x="18211" y="655904"/>
                  </a:moveTo>
                  <a:lnTo>
                    <a:pt x="18211" y="0"/>
                  </a:lnTo>
                </a:path>
                <a:path w="73025" h="655954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774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254318" y="6226051"/>
              <a:ext cx="0" cy="607060"/>
            </a:xfrm>
            <a:custGeom>
              <a:avLst/>
              <a:gdLst/>
              <a:ahLst/>
              <a:cxnLst/>
              <a:rect l="l" t="t" r="r" b="b"/>
              <a:pathLst>
                <a:path w="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2595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290751" y="6226051"/>
              <a:ext cx="146050" cy="607060"/>
            </a:xfrm>
            <a:custGeom>
              <a:avLst/>
              <a:gdLst/>
              <a:ahLst/>
              <a:cxnLst/>
              <a:rect l="l" t="t" r="r" b="b"/>
              <a:pathLst>
                <a:path w="146050" h="607059">
                  <a:moveTo>
                    <a:pt x="145757" y="606704"/>
                  </a:moveTo>
                  <a:lnTo>
                    <a:pt x="145757" y="0"/>
                  </a:lnTo>
                </a:path>
                <a:path w="146050" h="607059">
                  <a:moveTo>
                    <a:pt x="100215" y="606704"/>
                  </a:moveTo>
                  <a:lnTo>
                    <a:pt x="100215" y="0"/>
                  </a:lnTo>
                </a:path>
                <a:path w="146050" h="607059">
                  <a:moveTo>
                    <a:pt x="81978" y="606704"/>
                  </a:moveTo>
                  <a:lnTo>
                    <a:pt x="81978" y="0"/>
                  </a:lnTo>
                </a:path>
                <a:path w="146050" h="607059">
                  <a:moveTo>
                    <a:pt x="45542" y="606704"/>
                  </a:moveTo>
                  <a:lnTo>
                    <a:pt x="45542" y="0"/>
                  </a:lnTo>
                </a:path>
                <a:path w="146050" h="607059">
                  <a:moveTo>
                    <a:pt x="18224" y="606704"/>
                  </a:moveTo>
                  <a:lnTo>
                    <a:pt x="18224" y="0"/>
                  </a:lnTo>
                </a:path>
                <a:path w="14605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774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472945" y="6226051"/>
              <a:ext cx="36830" cy="607060"/>
            </a:xfrm>
            <a:custGeom>
              <a:avLst/>
              <a:gdLst/>
              <a:ahLst/>
              <a:cxnLst/>
              <a:rect l="l" t="t" r="r" b="b"/>
              <a:pathLst>
                <a:path w="36830" h="607059">
                  <a:moveTo>
                    <a:pt x="36436" y="606704"/>
                  </a:moveTo>
                  <a:lnTo>
                    <a:pt x="36436" y="0"/>
                  </a:lnTo>
                </a:path>
                <a:path w="36830" h="607059">
                  <a:moveTo>
                    <a:pt x="0" y="606704"/>
                  </a:moveTo>
                  <a:lnTo>
                    <a:pt x="0" y="0"/>
                  </a:lnTo>
                </a:path>
              </a:pathLst>
            </a:custGeom>
            <a:ln w="2595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536712" y="6226040"/>
              <a:ext cx="45720" cy="655955"/>
            </a:xfrm>
            <a:custGeom>
              <a:avLst/>
              <a:gdLst/>
              <a:ahLst/>
              <a:cxnLst/>
              <a:rect l="l" t="t" r="r" b="b"/>
              <a:pathLst>
                <a:path w="45719" h="655954">
                  <a:moveTo>
                    <a:pt x="45554" y="655916"/>
                  </a:moveTo>
                  <a:lnTo>
                    <a:pt x="45554" y="0"/>
                  </a:lnTo>
                </a:path>
                <a:path w="45719" h="655954">
                  <a:moveTo>
                    <a:pt x="27317" y="655916"/>
                  </a:moveTo>
                  <a:lnTo>
                    <a:pt x="27317" y="0"/>
                  </a:lnTo>
                </a:path>
                <a:path w="45719" h="655954">
                  <a:moveTo>
                    <a:pt x="0" y="606717"/>
                  </a:moveTo>
                  <a:lnTo>
                    <a:pt x="0" y="0"/>
                  </a:lnTo>
                </a:path>
              </a:pathLst>
            </a:custGeom>
            <a:ln w="774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617556" y="6805350"/>
            <a:ext cx="954405" cy="14605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50" spc="20">
                <a:solidFill>
                  <a:srgbClr val="231F20"/>
                </a:solidFill>
                <a:latin typeface="Arial"/>
                <a:cs typeface="Arial"/>
              </a:rPr>
              <a:t>9 </a:t>
            </a:r>
            <a:r>
              <a:rPr dirty="0" sz="750" spc="70">
                <a:solidFill>
                  <a:srgbClr val="231F20"/>
                </a:solidFill>
                <a:latin typeface="Arial"/>
                <a:cs typeface="Arial"/>
              </a:rPr>
              <a:t>785951</a:t>
            </a:r>
            <a:r>
              <a:rPr dirty="0" sz="750" spc="1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80">
                <a:solidFill>
                  <a:srgbClr val="231F20"/>
                </a:solidFill>
                <a:latin typeface="Arial"/>
                <a:cs typeface="Arial"/>
              </a:rPr>
              <a:t>608659</a:t>
            </a:r>
            <a:endParaRPr sz="7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9300" y="6097130"/>
            <a:ext cx="107569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ISBN</a:t>
            </a:r>
            <a:r>
              <a:rPr dirty="0" sz="70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00" spc="25">
                <a:solidFill>
                  <a:srgbClr val="231F20"/>
                </a:solidFill>
                <a:latin typeface="Arial"/>
                <a:cs typeface="Arial"/>
              </a:rPr>
              <a:t>978-5-9516-0865-9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623263" y="6850070"/>
            <a:ext cx="55244" cy="64135"/>
          </a:xfrm>
          <a:custGeom>
            <a:avLst/>
            <a:gdLst/>
            <a:ahLst/>
            <a:cxnLst/>
            <a:rect l="l" t="t" r="r" b="b"/>
            <a:pathLst>
              <a:path w="55244" h="64134">
                <a:moveTo>
                  <a:pt x="0" y="0"/>
                </a:moveTo>
                <a:lnTo>
                  <a:pt x="54660" y="31889"/>
                </a:lnTo>
                <a:lnTo>
                  <a:pt x="0" y="63766"/>
                </a:lnTo>
              </a:path>
            </a:pathLst>
          </a:custGeom>
          <a:ln w="68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2000" y="934681"/>
            <a:ext cx="3744595" cy="50800"/>
            <a:chOff x="612000" y="934681"/>
            <a:chExt cx="3744595" cy="50800"/>
          </a:xfrm>
        </p:grpSpPr>
        <p:sp>
          <p:nvSpPr>
            <p:cNvPr id="3" name="object 3"/>
            <p:cNvSpPr/>
            <p:nvPr/>
          </p:nvSpPr>
          <p:spPr>
            <a:xfrm>
              <a:off x="612000" y="938923"/>
              <a:ext cx="3744595" cy="0"/>
            </a:xfrm>
            <a:custGeom>
              <a:avLst/>
              <a:gdLst/>
              <a:ahLst/>
              <a:cxnLst/>
              <a:rect l="l" t="t" r="r" b="b"/>
              <a:pathLst>
                <a:path w="3744595" h="0">
                  <a:moveTo>
                    <a:pt x="0" y="0"/>
                  </a:moveTo>
                  <a:lnTo>
                    <a:pt x="3743998" y="0"/>
                  </a:lnTo>
                </a:path>
              </a:pathLst>
            </a:custGeom>
            <a:ln w="8483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12000" y="981240"/>
              <a:ext cx="3744595" cy="0"/>
            </a:xfrm>
            <a:custGeom>
              <a:avLst/>
              <a:gdLst/>
              <a:ahLst/>
              <a:cxnLst/>
              <a:rect l="l" t="t" r="r" b="b"/>
              <a:pathLst>
                <a:path w="3744595" h="0">
                  <a:moveTo>
                    <a:pt x="0" y="0"/>
                  </a:moveTo>
                  <a:lnTo>
                    <a:pt x="3743998" y="0"/>
                  </a:lnTo>
                </a:path>
              </a:pathLst>
            </a:custGeom>
            <a:ln w="8483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600061" y="661581"/>
            <a:ext cx="10972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31F20"/>
                </a:solidFill>
                <a:latin typeface="Verdana"/>
                <a:cs typeface="Verdana"/>
              </a:rPr>
              <a:t>ОГЛАВЛЕНИЕ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191" y="1553032"/>
            <a:ext cx="4130675" cy="542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 sz="850" spc="190">
                <a:solidFill>
                  <a:srgbClr val="231F20"/>
                </a:solidFill>
                <a:latin typeface="Verdana"/>
                <a:cs typeface="Verdana"/>
              </a:rPr>
              <a:t>ВВЕДЕНИЕ</a:t>
            </a:r>
            <a:r>
              <a:rPr dirty="0" sz="850" spc="190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..........................................................</a:t>
            </a:r>
            <a:r>
              <a:rPr dirty="0" sz="850" spc="3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Arial"/>
              <a:cs typeface="Arial"/>
            </a:endParaRPr>
          </a:p>
          <a:p>
            <a:pPr marL="528955" marR="5080" indent="-516255">
              <a:lnSpc>
                <a:spcPts val="1000"/>
              </a:lnSpc>
            </a:pP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ГЛАВА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1. </a:t>
            </a: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НОВЕЛЛИЗАЦИЯ РОССИЙСКОГО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УГОЛОВНОГО </a:t>
            </a:r>
            <a:r>
              <a:rPr dirty="0" sz="850" spc="-15">
                <a:solidFill>
                  <a:srgbClr val="231F20"/>
                </a:solidFill>
                <a:latin typeface="Verdana"/>
                <a:cs typeface="Verdana"/>
              </a:rPr>
              <a:t>ЗАКОНА: 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ГНОСЕОЛОГИЧЕСКИЙ </a:t>
            </a: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АСПЕКТ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</a:t>
            </a:r>
            <a:r>
              <a:rPr dirty="0" sz="850" spc="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85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spcBef>
                <a:spcPts val="265"/>
              </a:spcBef>
              <a:buAutoNum type="arabicPeriod"/>
              <a:tabLst>
                <a:tab pos="243204" algn="l"/>
              </a:tabLst>
            </a:pP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Соотношение понятия новеллизации</a:t>
            </a:r>
            <a:r>
              <a:rPr dirty="0" sz="90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5">
                <a:solidFill>
                  <a:srgbClr val="231F20"/>
                </a:solidFill>
                <a:latin typeface="Arial"/>
                <a:cs typeface="Arial"/>
              </a:rPr>
              <a:t>российского</a:t>
            </a:r>
            <a:endParaRPr sz="9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</a:pP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уголовного закона </a:t>
            </a:r>
            <a:r>
              <a:rPr dirty="0" sz="900" spc="40">
                <a:solidFill>
                  <a:srgbClr val="231F20"/>
                </a:solidFill>
                <a:latin typeface="Arial"/>
                <a:cs typeface="Arial"/>
              </a:rPr>
              <a:t>с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иными </a:t>
            </a: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смежными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понятиями </a:t>
            </a:r>
            <a:r>
              <a:rPr dirty="0" sz="900" spc="220">
                <a:solidFill>
                  <a:srgbClr val="231F20"/>
                </a:solidFill>
                <a:latin typeface="Arial"/>
                <a:cs typeface="Arial"/>
              </a:rPr>
              <a:t>...............</a:t>
            </a:r>
            <a:r>
              <a:rPr dirty="0" sz="900" spc="-8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buAutoNum type="arabicPeriod" startAt="2"/>
              <a:tabLst>
                <a:tab pos="243204" algn="l"/>
              </a:tabLst>
            </a:pP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Этимология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современное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понимание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термина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новеллизация</a:t>
            </a:r>
            <a:endParaRPr sz="9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</a:pP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как </a:t>
            </a: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теоретико-правовой категории </a:t>
            </a:r>
            <a:r>
              <a:rPr dirty="0" sz="900" spc="225">
                <a:solidFill>
                  <a:srgbClr val="231F20"/>
                </a:solidFill>
                <a:latin typeface="Arial"/>
                <a:cs typeface="Arial"/>
              </a:rPr>
              <a:t>............................</a:t>
            </a:r>
            <a:r>
              <a:rPr dirty="0" sz="9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23</a:t>
            </a:r>
            <a:endParaRPr sz="900">
              <a:latin typeface="Arial"/>
              <a:cs typeface="Arial"/>
            </a:endParaRPr>
          </a:p>
          <a:p>
            <a:pPr marL="13335">
              <a:lnSpc>
                <a:spcPts val="1010"/>
              </a:lnSpc>
              <a:spcBef>
                <a:spcPts val="819"/>
              </a:spcBef>
            </a:pPr>
            <a:r>
              <a:rPr dirty="0" sz="850" spc="-20">
                <a:solidFill>
                  <a:srgbClr val="231F20"/>
                </a:solidFill>
                <a:latin typeface="Verdana"/>
                <a:cs typeface="Verdana"/>
              </a:rPr>
              <a:t>ГЛАВА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2.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ОТЕЧЕСТВЕННАЯ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УГОЛОВНО-ПРАВОВАЯ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ПОЛИТИКА</a:t>
            </a:r>
            <a:endParaRPr sz="850">
              <a:latin typeface="Verdana"/>
              <a:cs typeface="Verdana"/>
            </a:endParaRPr>
          </a:p>
          <a:p>
            <a:pPr marL="519430">
              <a:lnSpc>
                <a:spcPts val="1010"/>
              </a:lnSpc>
            </a:pP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850" spc="-1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НОВЕЛЛИЗАЦИЯ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РОССИЙСКОГО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УГОЛОВНОГО</a:t>
            </a:r>
            <a:r>
              <a:rPr dirty="0" sz="850" spc="-1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ЗАКОНА</a:t>
            </a:r>
            <a:r>
              <a:rPr dirty="0" sz="850" spc="9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155">
                <a:solidFill>
                  <a:srgbClr val="231F20"/>
                </a:solidFill>
                <a:latin typeface="Arial"/>
                <a:cs typeface="Arial"/>
              </a:rPr>
              <a:t>...</a:t>
            </a:r>
            <a:r>
              <a:rPr dirty="0" sz="850" spc="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33</a:t>
            </a:r>
            <a:endParaRPr sz="85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243204" algn="l"/>
              </a:tabLst>
            </a:pP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Российский</a:t>
            </a:r>
            <a:r>
              <a:rPr dirty="0" sz="9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уголовный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закон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как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форма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выражения</a:t>
            </a:r>
            <a:endParaRPr sz="9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</a:pP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отечественной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уголовно-правовой политики </a:t>
            </a:r>
            <a:r>
              <a:rPr dirty="0" sz="900" spc="220">
                <a:solidFill>
                  <a:srgbClr val="231F20"/>
                </a:solidFill>
                <a:latin typeface="Arial"/>
                <a:cs typeface="Arial"/>
              </a:rPr>
              <a:t>....................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33</a:t>
            </a:r>
            <a:endParaRPr sz="90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buAutoNum type="arabicPeriod" startAt="2"/>
              <a:tabLst>
                <a:tab pos="243204" algn="l"/>
              </a:tabLst>
            </a:pP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Криминализация/декриминализация</a:t>
            </a:r>
            <a:r>
              <a:rPr dirty="0" sz="9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деяний</a:t>
            </a:r>
            <a:endParaRPr sz="9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</a:pP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новеллизация</a:t>
            </a:r>
            <a:r>
              <a:rPr dirty="0" sz="9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5">
                <a:solidFill>
                  <a:srgbClr val="231F20"/>
                </a:solidFill>
                <a:latin typeface="Arial"/>
                <a:cs typeface="Arial"/>
              </a:rPr>
              <a:t>российского</a:t>
            </a:r>
            <a:r>
              <a:rPr dirty="0" sz="9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9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закона</a:t>
            </a:r>
            <a:r>
              <a:rPr dirty="0" sz="900" spc="-9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20">
                <a:solidFill>
                  <a:srgbClr val="231F20"/>
                </a:solidFill>
                <a:latin typeface="Arial"/>
                <a:cs typeface="Arial"/>
              </a:rPr>
              <a:t>.................</a:t>
            </a:r>
            <a:r>
              <a:rPr dirty="0" sz="900" spc="1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59</a:t>
            </a:r>
            <a:endParaRPr sz="900">
              <a:latin typeface="Arial"/>
              <a:cs typeface="Arial"/>
            </a:endParaRPr>
          </a:p>
          <a:p>
            <a:pPr marL="13335">
              <a:lnSpc>
                <a:spcPts val="1010"/>
              </a:lnSpc>
              <a:spcBef>
                <a:spcPts val="819"/>
              </a:spcBef>
            </a:pPr>
            <a:r>
              <a:rPr dirty="0" sz="850" spc="-20">
                <a:solidFill>
                  <a:srgbClr val="231F20"/>
                </a:solidFill>
                <a:latin typeface="Verdana"/>
                <a:cs typeface="Verdana"/>
              </a:rPr>
              <a:t>ГЛАВА</a:t>
            </a:r>
            <a:r>
              <a:rPr dirty="0" sz="850" spc="-1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3.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ХАРАКТЕРИСТИКА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НОВЕЛЛИЗАЦИИ</a:t>
            </a:r>
            <a:endParaRPr sz="850">
              <a:latin typeface="Verdana"/>
              <a:cs typeface="Verdana"/>
            </a:endParaRPr>
          </a:p>
          <a:p>
            <a:pPr marL="519430">
              <a:lnSpc>
                <a:spcPts val="1010"/>
              </a:lnSpc>
            </a:pP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РОССИЙСКОГО</a:t>
            </a:r>
            <a:r>
              <a:rPr dirty="0" sz="850" spc="-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УГОЛОВНОГО</a:t>
            </a:r>
            <a:r>
              <a:rPr dirty="0" sz="850" spc="-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ЗАКОНА</a:t>
            </a:r>
            <a:r>
              <a:rPr dirty="0" sz="85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210">
                <a:solidFill>
                  <a:srgbClr val="231F20"/>
                </a:solidFill>
                <a:latin typeface="Arial"/>
                <a:cs typeface="Arial"/>
              </a:rPr>
              <a:t>......................</a:t>
            </a:r>
            <a:r>
              <a:rPr dirty="0" sz="8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73</a:t>
            </a:r>
            <a:endParaRPr sz="85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243204" algn="l"/>
              </a:tabLst>
            </a:pPr>
            <a:r>
              <a:rPr dirty="0" sz="900">
                <a:solidFill>
                  <a:srgbClr val="231F20"/>
                </a:solidFill>
                <a:latin typeface="Arial"/>
                <a:cs typeface="Arial"/>
              </a:rPr>
              <a:t>Общая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характеристика новеллизации Уголовного </a:t>
            </a: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кодекса </a:t>
            </a:r>
            <a:r>
              <a:rPr dirty="0" sz="900" spc="160">
                <a:solidFill>
                  <a:srgbClr val="231F20"/>
                </a:solidFill>
                <a:latin typeface="Arial"/>
                <a:cs typeface="Arial"/>
              </a:rPr>
              <a:t>РФ.....</a:t>
            </a:r>
            <a:r>
              <a:rPr dirty="0" sz="90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73</a:t>
            </a:r>
            <a:endParaRPr sz="90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buAutoNum type="arabicPeriod"/>
              <a:tabLst>
                <a:tab pos="243204" algn="l"/>
              </a:tabLst>
            </a:pP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Характеристика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новеллизации уголовно-правовых</a:t>
            </a:r>
            <a:r>
              <a:rPr dirty="0" sz="900" spc="-1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запретов</a:t>
            </a:r>
            <a:endParaRPr sz="9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</a:pP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и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санкционных </a:t>
            </a: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предписаний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Уголовного </a:t>
            </a: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кодекса </a:t>
            </a:r>
            <a:r>
              <a:rPr dirty="0" sz="900" spc="45">
                <a:solidFill>
                  <a:srgbClr val="231F20"/>
                </a:solidFill>
                <a:latin typeface="Arial"/>
                <a:cs typeface="Arial"/>
              </a:rPr>
              <a:t>РФ </a:t>
            </a:r>
            <a:r>
              <a:rPr dirty="0" sz="900" spc="215">
                <a:solidFill>
                  <a:srgbClr val="231F20"/>
                </a:solidFill>
                <a:latin typeface="Arial"/>
                <a:cs typeface="Arial"/>
              </a:rPr>
              <a:t>............</a:t>
            </a:r>
            <a:r>
              <a:rPr dirty="0" sz="900" spc="-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92</a:t>
            </a:r>
            <a:endParaRPr sz="900">
              <a:latin typeface="Arial"/>
              <a:cs typeface="Arial"/>
            </a:endParaRPr>
          </a:p>
          <a:p>
            <a:pPr marL="13335">
              <a:lnSpc>
                <a:spcPts val="1010"/>
              </a:lnSpc>
              <a:spcBef>
                <a:spcPts val="819"/>
              </a:spcBef>
            </a:pPr>
            <a:r>
              <a:rPr dirty="0" sz="850" spc="-20">
                <a:solidFill>
                  <a:srgbClr val="231F20"/>
                </a:solidFill>
                <a:latin typeface="Verdana"/>
                <a:cs typeface="Verdana"/>
              </a:rPr>
              <a:t>ГЛАВА</a:t>
            </a:r>
            <a:r>
              <a:rPr dirty="0" sz="850" spc="-1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4.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5">
                <a:solidFill>
                  <a:srgbClr val="231F20"/>
                </a:solidFill>
                <a:latin typeface="Verdana"/>
                <a:cs typeface="Verdana"/>
              </a:rPr>
              <a:t>ПЕРСПЕКТИВЫ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НОВЕЛЛИЗАЦИИ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РОССИЙСКОГО</a:t>
            </a:r>
            <a:endParaRPr sz="850">
              <a:latin typeface="Verdana"/>
              <a:cs typeface="Verdana"/>
            </a:endParaRPr>
          </a:p>
          <a:p>
            <a:pPr marL="519430">
              <a:lnSpc>
                <a:spcPts val="1010"/>
              </a:lnSpc>
            </a:pP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УГОЛОВНОГО</a:t>
            </a:r>
            <a:r>
              <a:rPr dirty="0" sz="850" spc="-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ЗАКОНА</a:t>
            </a:r>
            <a:r>
              <a:rPr dirty="0" sz="850" spc="-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850" spc="-8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5">
                <a:solidFill>
                  <a:srgbClr val="231F20"/>
                </a:solidFill>
                <a:latin typeface="Verdana"/>
                <a:cs typeface="Verdana"/>
              </a:rPr>
              <a:t>ЕЕ</a:t>
            </a:r>
            <a:r>
              <a:rPr dirty="0" sz="850" spc="-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ОЦЕНКИ</a:t>
            </a:r>
            <a:r>
              <a:rPr dirty="0" sz="850" spc="-13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210">
                <a:solidFill>
                  <a:srgbClr val="231F20"/>
                </a:solidFill>
                <a:latin typeface="Arial"/>
                <a:cs typeface="Arial"/>
              </a:rPr>
              <a:t>.......................</a:t>
            </a:r>
            <a:r>
              <a:rPr dirty="0" sz="850" spc="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102</a:t>
            </a:r>
            <a:endParaRPr sz="850">
              <a:latin typeface="Arial"/>
              <a:cs typeface="Arial"/>
            </a:endParaRPr>
          </a:p>
          <a:p>
            <a:pPr algn="just" marL="12700" marR="5080">
              <a:lnSpc>
                <a:spcPct val="209200"/>
              </a:lnSpc>
            </a:pP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ЗАКЛЮЧЕНИЕ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....................................................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109  </a:t>
            </a: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БИБЛИОГРАФИЧЕСКИЙ </a:t>
            </a:r>
            <a:r>
              <a:rPr dirty="0" sz="850" spc="185">
                <a:solidFill>
                  <a:srgbClr val="231F20"/>
                </a:solidFill>
                <a:latin typeface="Verdana"/>
                <a:cs typeface="Verdana"/>
              </a:rPr>
              <a:t>СПИСОК</a:t>
            </a:r>
            <a:r>
              <a:rPr dirty="0" sz="850" spc="185">
                <a:solidFill>
                  <a:srgbClr val="231F20"/>
                </a:solidFill>
                <a:latin typeface="Arial"/>
                <a:cs typeface="Arial"/>
              </a:rPr>
              <a:t>...................................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113  </a:t>
            </a:r>
            <a:r>
              <a:rPr dirty="0" sz="850" spc="5">
                <a:solidFill>
                  <a:srgbClr val="231F20"/>
                </a:solidFill>
                <a:latin typeface="Verdana"/>
                <a:cs typeface="Verdana"/>
              </a:rPr>
              <a:t>ПРИЛОЖЕНИЕ </a:t>
            </a:r>
            <a:r>
              <a:rPr dirty="0" sz="850" spc="215">
                <a:solidFill>
                  <a:srgbClr val="231F20"/>
                </a:solidFill>
                <a:latin typeface="Verdana"/>
                <a:cs typeface="Verdana"/>
              </a:rPr>
              <a:t>1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</a:t>
            </a:r>
            <a:r>
              <a:rPr dirty="0" sz="85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136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ПРИЛОЖЕНИЕ </a:t>
            </a:r>
            <a:r>
              <a:rPr dirty="0" sz="850" spc="-35">
                <a:solidFill>
                  <a:srgbClr val="231F20"/>
                </a:solidFill>
                <a:latin typeface="Verdana"/>
                <a:cs typeface="Verdana"/>
              </a:rPr>
              <a:t>2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</a:t>
            </a:r>
            <a:r>
              <a:rPr dirty="0" sz="8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166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ПРИЛОЖЕНИЕ </a:t>
            </a:r>
            <a:r>
              <a:rPr dirty="0" sz="850" spc="-35">
                <a:solidFill>
                  <a:srgbClr val="231F20"/>
                </a:solidFill>
                <a:latin typeface="Verdana"/>
                <a:cs typeface="Verdana"/>
              </a:rPr>
              <a:t>3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</a:t>
            </a:r>
            <a:r>
              <a:rPr dirty="0" sz="8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172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ПРИЛОЖЕНИЕ </a:t>
            </a:r>
            <a:r>
              <a:rPr dirty="0" sz="850" spc="-35">
                <a:solidFill>
                  <a:srgbClr val="231F20"/>
                </a:solidFill>
                <a:latin typeface="Verdana"/>
                <a:cs typeface="Verdana"/>
              </a:rPr>
              <a:t>4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</a:t>
            </a:r>
            <a:r>
              <a:rPr dirty="0" sz="8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199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ПРИЛОЖЕНИЕ </a:t>
            </a:r>
            <a:r>
              <a:rPr dirty="0" sz="850" spc="215" b="1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</a:t>
            </a:r>
            <a:r>
              <a:rPr dirty="0" sz="850" spc="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201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50" spc="5">
                <a:solidFill>
                  <a:srgbClr val="231F20"/>
                </a:solidFill>
                <a:latin typeface="Verdana"/>
                <a:cs typeface="Verdana"/>
              </a:rPr>
              <a:t>ПРИЛОЖЕНИЕ </a:t>
            </a:r>
            <a:r>
              <a:rPr dirty="0" sz="850" spc="215">
                <a:solidFill>
                  <a:srgbClr val="231F20"/>
                </a:solidFill>
                <a:latin typeface="Verdana"/>
                <a:cs typeface="Verdana"/>
              </a:rPr>
              <a:t>6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</a:t>
            </a:r>
            <a:r>
              <a:rPr dirty="0" sz="850" spc="-9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204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2000" y="934681"/>
            <a:ext cx="3744595" cy="50800"/>
            <a:chOff x="612000" y="934681"/>
            <a:chExt cx="3744595" cy="50800"/>
          </a:xfrm>
        </p:grpSpPr>
        <p:sp>
          <p:nvSpPr>
            <p:cNvPr id="3" name="object 3"/>
            <p:cNvSpPr/>
            <p:nvPr/>
          </p:nvSpPr>
          <p:spPr>
            <a:xfrm>
              <a:off x="612000" y="938923"/>
              <a:ext cx="3744595" cy="0"/>
            </a:xfrm>
            <a:custGeom>
              <a:avLst/>
              <a:gdLst/>
              <a:ahLst/>
              <a:cxnLst/>
              <a:rect l="l" t="t" r="r" b="b"/>
              <a:pathLst>
                <a:path w="3744595" h="0">
                  <a:moveTo>
                    <a:pt x="0" y="0"/>
                  </a:moveTo>
                  <a:lnTo>
                    <a:pt x="3743998" y="0"/>
                  </a:lnTo>
                </a:path>
              </a:pathLst>
            </a:custGeom>
            <a:ln w="8483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12000" y="981240"/>
              <a:ext cx="3744595" cy="0"/>
            </a:xfrm>
            <a:custGeom>
              <a:avLst/>
              <a:gdLst/>
              <a:ahLst/>
              <a:cxnLst/>
              <a:rect l="l" t="t" r="r" b="b"/>
              <a:pathLst>
                <a:path w="3744595" h="0">
                  <a:moveTo>
                    <a:pt x="0" y="0"/>
                  </a:moveTo>
                  <a:lnTo>
                    <a:pt x="3743998" y="0"/>
                  </a:lnTo>
                </a:path>
              </a:pathLst>
            </a:custGeom>
            <a:ln w="8483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600059" y="661581"/>
            <a:ext cx="8851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solidFill>
                  <a:srgbClr val="231F20"/>
                </a:solidFill>
                <a:latin typeface="Verdana"/>
                <a:cs typeface="Verdana"/>
              </a:rPr>
              <a:t>CONTENTS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186" y="1553032"/>
            <a:ext cx="4130675" cy="542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 sz="850" spc="-10">
                <a:solidFill>
                  <a:srgbClr val="231F20"/>
                </a:solidFill>
                <a:latin typeface="Arial"/>
                <a:cs typeface="Arial"/>
              </a:rPr>
              <a:t>INTRODUCTION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......................................................</a:t>
            </a:r>
            <a:r>
              <a:rPr dirty="0" sz="850" spc="28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Arial"/>
              <a:cs typeface="Arial"/>
            </a:endParaRPr>
          </a:p>
          <a:p>
            <a:pPr marL="685165" marR="5080" indent="-672465">
              <a:lnSpc>
                <a:spcPts val="1000"/>
              </a:lnSpc>
            </a:pP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CHAPTER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1.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CHANGE </a:t>
            </a:r>
            <a:r>
              <a:rPr dirty="0" sz="850" spc="5">
                <a:solidFill>
                  <a:srgbClr val="231F20"/>
                </a:solidFill>
                <a:latin typeface="Verdana"/>
                <a:cs typeface="Verdana"/>
              </a:rPr>
              <a:t>OF </a:t>
            </a:r>
            <a:r>
              <a:rPr dirty="0" sz="850" spc="-15">
                <a:solidFill>
                  <a:srgbClr val="231F20"/>
                </a:solidFill>
                <a:latin typeface="Verdana"/>
                <a:cs typeface="Verdana"/>
              </a:rPr>
              <a:t>RUSSIAN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CRIMINAL </a:t>
            </a:r>
            <a:r>
              <a:rPr dirty="0" sz="850" spc="-30">
                <a:solidFill>
                  <a:srgbClr val="231F20"/>
                </a:solidFill>
                <a:latin typeface="Verdana"/>
                <a:cs typeface="Verdana"/>
              </a:rPr>
              <a:t>LEGISLATION:  </a:t>
            </a: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EPISTEMOLOGICAL</a:t>
            </a:r>
            <a:r>
              <a:rPr dirty="0" sz="850" spc="-10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ASPECT</a:t>
            </a:r>
            <a:r>
              <a:rPr dirty="0" sz="850" spc="-14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</a:t>
            </a:r>
            <a:r>
              <a:rPr dirty="0" sz="850" spc="8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85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spcBef>
                <a:spcPts val="265"/>
              </a:spcBef>
              <a:buAutoNum type="arabicPeriod"/>
              <a:tabLst>
                <a:tab pos="243204" algn="l"/>
              </a:tabLst>
            </a:pP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Matching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term</a:t>
            </a:r>
            <a:r>
              <a:rPr dirty="0" sz="9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231F20"/>
                </a:solidFill>
                <a:latin typeface="Arial"/>
                <a:cs typeface="Arial"/>
              </a:rPr>
              <a:t>«change»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dirty="0" sz="9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related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terms</a:t>
            </a:r>
            <a:r>
              <a:rPr dirty="0" sz="900" spc="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15">
                <a:solidFill>
                  <a:srgbClr val="231F20"/>
                </a:solidFill>
                <a:latin typeface="Arial"/>
                <a:cs typeface="Arial"/>
              </a:rPr>
              <a:t>.............</a:t>
            </a:r>
            <a:r>
              <a:rPr dirty="0" sz="900" spc="18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buAutoNum type="arabicPeriod"/>
              <a:tabLst>
                <a:tab pos="243204" algn="l"/>
              </a:tabLst>
            </a:pP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Etymology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modern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understanding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term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231F20"/>
                </a:solidFill>
                <a:latin typeface="Arial"/>
                <a:cs typeface="Arial"/>
              </a:rPr>
              <a:t>«change»</a:t>
            </a:r>
            <a:endParaRPr sz="9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</a:pPr>
            <a:r>
              <a:rPr dirty="0" sz="900">
                <a:solidFill>
                  <a:srgbClr val="231F20"/>
                </a:solidFill>
                <a:latin typeface="Arial"/>
                <a:cs typeface="Arial"/>
              </a:rPr>
              <a:t>as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theoretical-judicial category </a:t>
            </a:r>
            <a:r>
              <a:rPr dirty="0" sz="900" spc="225">
                <a:solidFill>
                  <a:srgbClr val="231F20"/>
                </a:solidFill>
                <a:latin typeface="Arial"/>
                <a:cs typeface="Arial"/>
              </a:rPr>
              <a:t>.................................</a:t>
            </a:r>
            <a:r>
              <a:rPr dirty="0" sz="900" spc="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23</a:t>
            </a:r>
            <a:endParaRPr sz="900">
              <a:latin typeface="Arial"/>
              <a:cs typeface="Arial"/>
            </a:endParaRPr>
          </a:p>
          <a:p>
            <a:pPr marL="13335">
              <a:lnSpc>
                <a:spcPts val="1010"/>
              </a:lnSpc>
              <a:spcBef>
                <a:spcPts val="819"/>
              </a:spcBef>
            </a:pP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CHAPTER</a:t>
            </a:r>
            <a:r>
              <a:rPr dirty="0" sz="850" spc="-1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2.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INTERNAL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CRIMINAL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LAW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POLICY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AND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CHANGE</a:t>
            </a:r>
            <a:endParaRPr sz="850">
              <a:latin typeface="Verdana"/>
              <a:cs typeface="Verdana"/>
            </a:endParaRPr>
          </a:p>
          <a:p>
            <a:pPr marL="685165">
              <a:lnSpc>
                <a:spcPts val="1010"/>
              </a:lnSpc>
            </a:pPr>
            <a:r>
              <a:rPr dirty="0" sz="850" spc="5">
                <a:solidFill>
                  <a:srgbClr val="231F20"/>
                </a:solidFill>
                <a:latin typeface="Verdana"/>
                <a:cs typeface="Verdana"/>
              </a:rPr>
              <a:t>OF</a:t>
            </a:r>
            <a:r>
              <a:rPr dirty="0" sz="850" spc="-9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15">
                <a:solidFill>
                  <a:srgbClr val="231F20"/>
                </a:solidFill>
                <a:latin typeface="Verdana"/>
                <a:cs typeface="Verdana"/>
              </a:rPr>
              <a:t>RUSSIAN</a:t>
            </a:r>
            <a:r>
              <a:rPr dirty="0" sz="850" spc="-9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CRIMINAL</a:t>
            </a:r>
            <a:r>
              <a:rPr dirty="0" sz="850" spc="-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LEGISLATION</a:t>
            </a:r>
            <a:r>
              <a:rPr dirty="0" sz="850" spc="-15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210">
                <a:solidFill>
                  <a:srgbClr val="231F20"/>
                </a:solidFill>
                <a:latin typeface="Arial"/>
                <a:cs typeface="Arial"/>
              </a:rPr>
              <a:t>......................</a:t>
            </a:r>
            <a:r>
              <a:rPr dirty="0" sz="850" spc="11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33</a:t>
            </a:r>
            <a:endParaRPr sz="85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243204" algn="l"/>
              </a:tabLst>
            </a:pPr>
            <a:r>
              <a:rPr dirty="0" sz="900">
                <a:solidFill>
                  <a:srgbClr val="231F20"/>
                </a:solidFill>
                <a:latin typeface="Arial"/>
                <a:cs typeface="Arial"/>
              </a:rPr>
              <a:t>Russian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criminal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legislation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form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expression</a:t>
            </a:r>
            <a:endParaRPr sz="9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</a:pP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internal criminal </a:t>
            </a:r>
            <a:r>
              <a:rPr dirty="0" sz="900">
                <a:solidFill>
                  <a:srgbClr val="231F20"/>
                </a:solidFill>
                <a:latin typeface="Arial"/>
                <a:cs typeface="Arial"/>
              </a:rPr>
              <a:t>law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policy </a:t>
            </a:r>
            <a:r>
              <a:rPr dirty="0" sz="900" spc="225">
                <a:solidFill>
                  <a:srgbClr val="231F20"/>
                </a:solidFill>
                <a:latin typeface="Arial"/>
                <a:cs typeface="Arial"/>
              </a:rPr>
              <a:t>................................</a:t>
            </a:r>
            <a:r>
              <a:rPr dirty="0" sz="90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33</a:t>
            </a:r>
            <a:endParaRPr sz="90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buAutoNum type="arabicPeriod" startAt="2"/>
              <a:tabLst>
                <a:tab pos="243204" algn="l"/>
              </a:tabLst>
            </a:pP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Criminalization/decriminalization</a:t>
            </a:r>
            <a:r>
              <a:rPr dirty="0" sz="9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acts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9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change</a:t>
            </a:r>
            <a:endParaRPr sz="9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</a:pP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900">
                <a:solidFill>
                  <a:srgbClr val="231F20"/>
                </a:solidFill>
                <a:latin typeface="Arial"/>
                <a:cs typeface="Arial"/>
              </a:rPr>
              <a:t>Russian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criminal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legislation </a:t>
            </a:r>
            <a:r>
              <a:rPr dirty="0" sz="900" spc="225">
                <a:solidFill>
                  <a:srgbClr val="231F20"/>
                </a:solidFill>
                <a:latin typeface="Arial"/>
                <a:cs typeface="Arial"/>
              </a:rPr>
              <a:t>..................................</a:t>
            </a:r>
            <a:r>
              <a:rPr dirty="0" sz="900" spc="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59</a:t>
            </a:r>
            <a:endParaRPr sz="900">
              <a:latin typeface="Arial"/>
              <a:cs typeface="Arial"/>
            </a:endParaRPr>
          </a:p>
          <a:p>
            <a:pPr marL="13335">
              <a:lnSpc>
                <a:spcPts val="1010"/>
              </a:lnSpc>
              <a:spcBef>
                <a:spcPts val="819"/>
              </a:spcBef>
            </a:pP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CHAPTER</a:t>
            </a:r>
            <a:r>
              <a:rPr dirty="0" sz="850" spc="-1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3.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DESCRIPTION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5">
                <a:solidFill>
                  <a:srgbClr val="231F20"/>
                </a:solidFill>
                <a:latin typeface="Verdana"/>
                <a:cs typeface="Verdana"/>
              </a:rPr>
              <a:t>OF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THE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CHANGE</a:t>
            </a:r>
            <a:endParaRPr sz="850">
              <a:latin typeface="Verdana"/>
              <a:cs typeface="Verdana"/>
            </a:endParaRPr>
          </a:p>
          <a:p>
            <a:pPr marL="685165">
              <a:lnSpc>
                <a:spcPts val="1010"/>
              </a:lnSpc>
            </a:pPr>
            <a:r>
              <a:rPr dirty="0" sz="850" spc="5">
                <a:solidFill>
                  <a:srgbClr val="231F20"/>
                </a:solidFill>
                <a:latin typeface="Verdana"/>
                <a:cs typeface="Verdana"/>
              </a:rPr>
              <a:t>OF</a:t>
            </a:r>
            <a:r>
              <a:rPr dirty="0" sz="850" spc="-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15">
                <a:solidFill>
                  <a:srgbClr val="231F20"/>
                </a:solidFill>
                <a:latin typeface="Verdana"/>
                <a:cs typeface="Verdana"/>
              </a:rPr>
              <a:t>RUSSIAN</a:t>
            </a:r>
            <a:r>
              <a:rPr dirty="0" sz="850" spc="-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CRIMINAL</a:t>
            </a:r>
            <a:r>
              <a:rPr dirty="0" sz="850" spc="-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LEGISLATION</a:t>
            </a:r>
            <a:r>
              <a:rPr dirty="0" sz="850" spc="-18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210">
                <a:solidFill>
                  <a:srgbClr val="231F20"/>
                </a:solidFill>
                <a:latin typeface="Arial"/>
                <a:cs typeface="Arial"/>
              </a:rPr>
              <a:t>......................</a:t>
            </a:r>
            <a:r>
              <a:rPr dirty="0" sz="850" spc="11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73</a:t>
            </a:r>
            <a:endParaRPr sz="850">
              <a:latin typeface="Arial"/>
              <a:cs typeface="Arial"/>
            </a:endParaRPr>
          </a:p>
          <a:p>
            <a:pPr lvl="1" marL="242570" indent="-230504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243204" algn="l"/>
              </a:tabLst>
            </a:pPr>
            <a:r>
              <a:rPr dirty="0" sz="900" spc="5">
                <a:solidFill>
                  <a:srgbClr val="231F20"/>
                </a:solidFill>
                <a:latin typeface="Arial"/>
                <a:cs typeface="Arial"/>
              </a:rPr>
              <a:t>General</a:t>
            </a:r>
            <a:r>
              <a:rPr dirty="0" sz="9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characteristics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change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90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Criminal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Code</a:t>
            </a:r>
            <a:endParaRPr sz="9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</a:pP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dirty="0" sz="900">
                <a:solidFill>
                  <a:srgbClr val="231F20"/>
                </a:solidFill>
                <a:latin typeface="Arial"/>
                <a:cs typeface="Arial"/>
              </a:rPr>
              <a:t>Russian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Federation </a:t>
            </a:r>
            <a:r>
              <a:rPr dirty="0" sz="900" spc="225">
                <a:solidFill>
                  <a:srgbClr val="231F20"/>
                </a:solidFill>
                <a:latin typeface="Arial"/>
                <a:cs typeface="Arial"/>
              </a:rPr>
              <a:t>......................................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73</a:t>
            </a:r>
            <a:endParaRPr sz="900">
              <a:latin typeface="Arial"/>
              <a:cs typeface="Arial"/>
            </a:endParaRPr>
          </a:p>
          <a:p>
            <a:pPr lvl="1" marL="242570" marR="5715" indent="-230504">
              <a:lnSpc>
                <a:spcPct val="100000"/>
              </a:lnSpc>
              <a:buAutoNum type="arabicPeriod" startAt="2"/>
              <a:tabLst>
                <a:tab pos="243204" algn="l"/>
              </a:tabLst>
            </a:pP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Characteristics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 change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criminal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prohibitions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and sanctions 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provisions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Criminal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231F20"/>
                </a:solidFill>
                <a:latin typeface="Arial"/>
                <a:cs typeface="Arial"/>
              </a:rPr>
              <a:t>Code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9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31F20"/>
                </a:solidFill>
                <a:latin typeface="Arial"/>
                <a:cs typeface="Arial"/>
              </a:rPr>
              <a:t>Russian</a:t>
            </a:r>
            <a:r>
              <a:rPr dirty="0" sz="9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231F20"/>
                </a:solidFill>
                <a:latin typeface="Arial"/>
                <a:cs typeface="Arial"/>
              </a:rPr>
              <a:t>Federation</a:t>
            </a:r>
            <a:r>
              <a:rPr dirty="0" sz="900" spc="1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15">
                <a:solidFill>
                  <a:srgbClr val="231F20"/>
                </a:solidFill>
                <a:latin typeface="Arial"/>
                <a:cs typeface="Arial"/>
              </a:rPr>
              <a:t>...........</a:t>
            </a:r>
            <a:r>
              <a:rPr dirty="0" sz="900" spc="1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231F20"/>
                </a:solidFill>
                <a:latin typeface="Arial"/>
                <a:cs typeface="Arial"/>
              </a:rPr>
              <a:t>92</a:t>
            </a:r>
            <a:endParaRPr sz="900">
              <a:latin typeface="Arial"/>
              <a:cs typeface="Arial"/>
            </a:endParaRPr>
          </a:p>
          <a:p>
            <a:pPr marL="685165" marR="5080" indent="-672465">
              <a:lnSpc>
                <a:spcPts val="1000"/>
              </a:lnSpc>
              <a:spcBef>
                <a:spcPts val="869"/>
              </a:spcBef>
            </a:pP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CHAPTER </a:t>
            </a:r>
            <a:r>
              <a:rPr dirty="0" sz="850" spc="-25">
                <a:solidFill>
                  <a:srgbClr val="231F20"/>
                </a:solidFill>
                <a:latin typeface="Verdana"/>
                <a:cs typeface="Verdana"/>
              </a:rPr>
              <a:t>4. </a:t>
            </a: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CHANGE PERSPECTIVES </a:t>
            </a:r>
            <a:r>
              <a:rPr dirty="0" sz="850" spc="5">
                <a:solidFill>
                  <a:srgbClr val="231F20"/>
                </a:solidFill>
                <a:latin typeface="Verdana"/>
                <a:cs typeface="Verdana"/>
              </a:rPr>
              <a:t>OF </a:t>
            </a:r>
            <a:r>
              <a:rPr dirty="0" sz="850" spc="-15">
                <a:solidFill>
                  <a:srgbClr val="231F20"/>
                </a:solidFill>
                <a:latin typeface="Verdana"/>
                <a:cs typeface="Verdana"/>
              </a:rPr>
              <a:t>RUSSIAN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CRIMINAL </a:t>
            </a:r>
            <a:r>
              <a:rPr dirty="0" sz="850" spc="-20">
                <a:solidFill>
                  <a:srgbClr val="231F20"/>
                </a:solidFill>
                <a:latin typeface="Verdana"/>
                <a:cs typeface="Verdana"/>
              </a:rPr>
              <a:t>LEGISLATION  </a:t>
            </a:r>
            <a:r>
              <a:rPr dirty="0" sz="850" spc="-10">
                <a:solidFill>
                  <a:srgbClr val="231F20"/>
                </a:solidFill>
                <a:latin typeface="Verdana"/>
                <a:cs typeface="Verdana"/>
              </a:rPr>
              <a:t>AND</a:t>
            </a:r>
            <a:r>
              <a:rPr dirty="0" sz="850" spc="-1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10">
                <a:solidFill>
                  <a:srgbClr val="231F20"/>
                </a:solidFill>
                <a:latin typeface="Verdana"/>
                <a:cs typeface="Verdana"/>
              </a:rPr>
              <a:t>ASSESSMENT</a:t>
            </a:r>
            <a:r>
              <a:rPr dirty="0" sz="850" spc="-1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5">
                <a:solidFill>
                  <a:srgbClr val="231F20"/>
                </a:solidFill>
                <a:latin typeface="Verdana"/>
                <a:cs typeface="Verdana"/>
              </a:rPr>
              <a:t>OF</a:t>
            </a:r>
            <a:r>
              <a:rPr dirty="0" sz="850" spc="-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-60">
                <a:solidFill>
                  <a:srgbClr val="231F20"/>
                </a:solidFill>
                <a:latin typeface="Verdana"/>
                <a:cs typeface="Verdana"/>
              </a:rPr>
              <a:t>IT</a:t>
            </a:r>
            <a:r>
              <a:rPr dirty="0" sz="850" spc="-9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</a:t>
            </a:r>
            <a:r>
              <a:rPr dirty="0" sz="850" spc="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102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5"/>
              </a:spcBef>
            </a:pPr>
            <a:r>
              <a:rPr dirty="0" sz="850" spc="185">
                <a:solidFill>
                  <a:srgbClr val="231F20"/>
                </a:solidFill>
                <a:latin typeface="Arial"/>
                <a:cs typeface="Arial"/>
              </a:rPr>
              <a:t>CONCLUSION......................................................</a:t>
            </a:r>
            <a:r>
              <a:rPr dirty="0" sz="850" spc="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109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</a:pPr>
            <a:r>
              <a:rPr dirty="0" sz="850" spc="-25">
                <a:solidFill>
                  <a:srgbClr val="231F20"/>
                </a:solidFill>
                <a:latin typeface="Arial"/>
                <a:cs typeface="Arial"/>
              </a:rPr>
              <a:t>BIBLIOGRAPHY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.....................................................</a:t>
            </a:r>
            <a:r>
              <a:rPr dirty="0" sz="8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113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</a:pP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ANNEX </a:t>
            </a:r>
            <a:r>
              <a:rPr dirty="0" sz="850" spc="-35">
                <a:solidFill>
                  <a:srgbClr val="231F20"/>
                </a:solidFill>
                <a:latin typeface="Verdana"/>
                <a:cs typeface="Verdana"/>
              </a:rPr>
              <a:t>1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..........................................................</a:t>
            </a:r>
            <a:r>
              <a:rPr dirty="0" sz="850" spc="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136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ANNEX </a:t>
            </a:r>
            <a:r>
              <a:rPr dirty="0" sz="850" spc="-35">
                <a:solidFill>
                  <a:srgbClr val="231F20"/>
                </a:solidFill>
                <a:latin typeface="Verdana"/>
                <a:cs typeface="Verdana"/>
              </a:rPr>
              <a:t>2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..........................................................</a:t>
            </a:r>
            <a:r>
              <a:rPr dirty="0" sz="8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166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ANNEX </a:t>
            </a:r>
            <a:r>
              <a:rPr dirty="0" sz="850" spc="-35">
                <a:solidFill>
                  <a:srgbClr val="231F20"/>
                </a:solidFill>
                <a:latin typeface="Verdana"/>
                <a:cs typeface="Verdana"/>
              </a:rPr>
              <a:t>3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..........................................................</a:t>
            </a:r>
            <a:r>
              <a:rPr dirty="0" sz="8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172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ANNEX </a:t>
            </a:r>
            <a:r>
              <a:rPr dirty="0" sz="850" spc="-35">
                <a:solidFill>
                  <a:srgbClr val="231F20"/>
                </a:solidFill>
                <a:latin typeface="Verdana"/>
                <a:cs typeface="Verdana"/>
              </a:rPr>
              <a:t>4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..........................................................</a:t>
            </a:r>
            <a:r>
              <a:rPr dirty="0" sz="8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199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50" spc="-5">
                <a:solidFill>
                  <a:srgbClr val="231F20"/>
                </a:solidFill>
                <a:latin typeface="Verdana"/>
                <a:cs typeface="Verdana"/>
              </a:rPr>
              <a:t>ANNEX </a:t>
            </a:r>
            <a:r>
              <a:rPr dirty="0" sz="850" spc="75" b="1">
                <a:solidFill>
                  <a:srgbClr val="231F20"/>
                </a:solidFill>
                <a:latin typeface="Arial"/>
                <a:cs typeface="Arial"/>
              </a:rPr>
              <a:t>5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..........................................................</a:t>
            </a:r>
            <a:r>
              <a:rPr dirty="0" sz="850" spc="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201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</a:pPr>
            <a:r>
              <a:rPr dirty="0" sz="850">
                <a:solidFill>
                  <a:srgbClr val="231F20"/>
                </a:solidFill>
                <a:latin typeface="Verdana"/>
                <a:cs typeface="Verdana"/>
              </a:rPr>
              <a:t>ANNEX </a:t>
            </a:r>
            <a:r>
              <a:rPr dirty="0" sz="850" spc="-35">
                <a:solidFill>
                  <a:srgbClr val="231F20"/>
                </a:solidFill>
                <a:latin typeface="Verdana"/>
                <a:cs typeface="Verdana"/>
              </a:rPr>
              <a:t>6 </a:t>
            </a:r>
            <a:r>
              <a:rPr dirty="0" sz="850" spc="215">
                <a:solidFill>
                  <a:srgbClr val="231F20"/>
                </a:solidFill>
                <a:latin typeface="Arial"/>
                <a:cs typeface="Arial"/>
              </a:rPr>
              <a:t>..........................................................</a:t>
            </a:r>
            <a:r>
              <a:rPr dirty="0" sz="850" spc="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25">
                <a:solidFill>
                  <a:srgbClr val="231F20"/>
                </a:solidFill>
                <a:latin typeface="Arial"/>
                <a:cs typeface="Arial"/>
              </a:rPr>
              <a:t>204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2000" y="934681"/>
            <a:ext cx="3744595" cy="50800"/>
            <a:chOff x="612000" y="934681"/>
            <a:chExt cx="3744595" cy="50800"/>
          </a:xfrm>
        </p:grpSpPr>
        <p:sp>
          <p:nvSpPr>
            <p:cNvPr id="3" name="object 3"/>
            <p:cNvSpPr/>
            <p:nvPr/>
          </p:nvSpPr>
          <p:spPr>
            <a:xfrm>
              <a:off x="612000" y="938923"/>
              <a:ext cx="3744595" cy="0"/>
            </a:xfrm>
            <a:custGeom>
              <a:avLst/>
              <a:gdLst/>
              <a:ahLst/>
              <a:cxnLst/>
              <a:rect l="l" t="t" r="r" b="b"/>
              <a:pathLst>
                <a:path w="3744595" h="0">
                  <a:moveTo>
                    <a:pt x="0" y="0"/>
                  </a:moveTo>
                  <a:lnTo>
                    <a:pt x="3743998" y="0"/>
                  </a:lnTo>
                </a:path>
              </a:pathLst>
            </a:custGeom>
            <a:ln w="8483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12000" y="981240"/>
              <a:ext cx="3744595" cy="0"/>
            </a:xfrm>
            <a:custGeom>
              <a:avLst/>
              <a:gdLst/>
              <a:ahLst/>
              <a:cxnLst/>
              <a:rect l="l" t="t" r="r" b="b"/>
              <a:pathLst>
                <a:path w="3744595" h="0">
                  <a:moveTo>
                    <a:pt x="0" y="0"/>
                  </a:moveTo>
                  <a:lnTo>
                    <a:pt x="3743998" y="0"/>
                  </a:lnTo>
                </a:path>
              </a:pathLst>
            </a:custGeom>
            <a:ln w="8483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600061" y="661581"/>
            <a:ext cx="8909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0">
                <a:solidFill>
                  <a:srgbClr val="231F20"/>
                </a:solidFill>
                <a:latin typeface="Verdana"/>
                <a:cs typeface="Verdana"/>
              </a:rPr>
              <a:t>ВВЕДЕНИЕ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3868" y="1733156"/>
            <a:ext cx="4180840" cy="3136265"/>
          </a:xfrm>
          <a:prstGeom prst="rect">
            <a:avLst/>
          </a:prstGeom>
        </p:spPr>
        <p:txBody>
          <a:bodyPr wrap="square" lIns="0" tIns="26669" rIns="0" bIns="0" rtlCol="0" vert="horz">
            <a:spAutoFit/>
          </a:bodyPr>
          <a:lstStyle/>
          <a:p>
            <a:pPr algn="just" marL="38100" marR="30480" indent="179705">
              <a:lnSpc>
                <a:spcPts val="1280"/>
              </a:lnSpc>
              <a:spcBef>
                <a:spcPts val="209"/>
              </a:spcBef>
            </a:pP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Отдельные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аспекты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новеллизации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российского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 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закона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стали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изучаться нами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начиная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с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2012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г.,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когда только 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исполнилось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15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лет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с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начала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действия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кодекса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Р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Ф</a:t>
            </a:r>
            <a:r>
              <a:rPr dirty="0" baseline="48611" sz="600" spc="-15">
                <a:solidFill>
                  <a:srgbClr val="231F20"/>
                </a:solidFill>
                <a:latin typeface="Verdana"/>
                <a:cs typeface="Verdana"/>
              </a:rPr>
              <a:t>1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. 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2018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г.,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по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прошествии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немногим </a:t>
            </a:r>
            <a:r>
              <a:rPr dirty="0" sz="1100" spc="15">
                <a:solidFill>
                  <a:srgbClr val="231F20"/>
                </a:solidFill>
                <a:latin typeface="Times New Roman"/>
                <a:cs typeface="Times New Roman"/>
              </a:rPr>
              <a:t>более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20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лет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с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момента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на- 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чала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его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действия,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была опубликована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статья,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посвященная 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оценке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масштабов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его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перманентной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новеллизаци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и</a:t>
            </a:r>
            <a:r>
              <a:rPr dirty="0" baseline="48611" sz="600" spc="-15">
                <a:solidFill>
                  <a:srgbClr val="231F20"/>
                </a:solidFill>
                <a:latin typeface="Verdana"/>
                <a:cs typeface="Verdana"/>
              </a:rPr>
              <a:t>2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вызвавшая 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отклик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интерес в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ряде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общих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специализированных</a:t>
            </a:r>
            <a:r>
              <a:rPr dirty="0" sz="1100" spc="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юриди- 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ческих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средств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массовой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информаци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и</a:t>
            </a:r>
            <a:r>
              <a:rPr dirty="0" baseline="48611" sz="600" spc="-15">
                <a:solidFill>
                  <a:srgbClr val="231F20"/>
                </a:solidFill>
                <a:latin typeface="Verdana"/>
                <a:cs typeface="Verdana"/>
              </a:rPr>
              <a:t>3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Несколько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позже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было 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опубликовано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еще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несколько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статей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по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обозначенной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тематик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е</a:t>
            </a:r>
            <a:r>
              <a:rPr dirty="0" baseline="48611" sz="600" spc="-15">
                <a:solidFill>
                  <a:srgbClr val="231F20"/>
                </a:solidFill>
                <a:latin typeface="Verdana"/>
                <a:cs typeface="Verdana"/>
              </a:rPr>
              <a:t>4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. 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Возникла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идея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написать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самостоятельное монографическое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ис- 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следование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по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данной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проблеме.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этом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смысле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предлагаемая  вниманию читателей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монография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является </a:t>
            </a:r>
            <a:r>
              <a:rPr dirty="0" sz="1100" spc="15">
                <a:solidFill>
                  <a:srgbClr val="231F20"/>
                </a:solidFill>
                <a:latin typeface="Times New Roman"/>
                <a:cs typeface="Times New Roman"/>
              </a:rPr>
              <a:t>своего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рода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проме- 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жуточным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итогом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этих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исследований. Именно промежуточ- 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ным, </a:t>
            </a:r>
            <a:r>
              <a:rPr dirty="0" sz="1100" spc="15">
                <a:solidFill>
                  <a:srgbClr val="231F20"/>
                </a:solidFill>
                <a:latin typeface="Times New Roman"/>
                <a:cs typeface="Times New Roman"/>
              </a:rPr>
              <a:t>ибо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процесс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новеллизации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российского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</a:t>
            </a:r>
            <a:r>
              <a:rPr dirty="0" sz="1100" spc="-17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закона 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перманентен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каком-то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смысле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извечен,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а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соответствующая 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тема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неисчерпаема.</a:t>
            </a:r>
            <a:endParaRPr sz="1100">
              <a:latin typeface="Times New Roman"/>
              <a:cs typeface="Times New Roman"/>
            </a:endParaRPr>
          </a:p>
          <a:p>
            <a:pPr algn="just" marL="38100" marR="30480" indent="179705">
              <a:lnSpc>
                <a:spcPts val="1290"/>
              </a:lnSpc>
              <a:spcBef>
                <a:spcPts val="70"/>
              </a:spcBef>
            </a:pP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Удивительно,</a:t>
            </a:r>
            <a:r>
              <a:rPr dirty="0" sz="1100" spc="-4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что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10">
                <a:solidFill>
                  <a:srgbClr val="231F20"/>
                </a:solidFill>
                <a:latin typeface="Times New Roman"/>
                <a:cs typeface="Times New Roman"/>
              </a:rPr>
              <a:t>до</a:t>
            </a:r>
            <a:r>
              <a:rPr dirty="0" sz="1100" spc="-4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последнего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времени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термин</a:t>
            </a:r>
            <a:r>
              <a:rPr dirty="0" sz="1100" spc="-4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«новеллиза- 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ция»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относительно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редко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использовался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контексте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исследова- 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ния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российского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закона.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80">
                <a:solidFill>
                  <a:srgbClr val="231F20"/>
                </a:solidFill>
                <a:latin typeface="Times New Roman"/>
                <a:cs typeface="Times New Roman"/>
              </a:rPr>
              <a:t>Как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выяснилось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несколько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2000" y="4907699"/>
            <a:ext cx="900430" cy="0"/>
          </a:xfrm>
          <a:custGeom>
            <a:avLst/>
            <a:gdLst/>
            <a:ahLst/>
            <a:cxnLst/>
            <a:rect l="l" t="t" r="r" b="b"/>
            <a:pathLst>
              <a:path w="900430" h="0">
                <a:moveTo>
                  <a:pt x="0" y="0"/>
                </a:moveTo>
                <a:lnTo>
                  <a:pt x="89999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45900" y="4943703"/>
            <a:ext cx="4109085" cy="202882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09855" marR="30480" indent="-72390">
              <a:lnSpc>
                <a:spcPts val="850"/>
              </a:lnSpc>
              <a:spcBef>
                <a:spcPts val="170"/>
              </a:spcBef>
            </a:pPr>
            <a:r>
              <a:rPr dirty="0" baseline="48611" sz="600" spc="22">
                <a:solidFill>
                  <a:srgbClr val="231F20"/>
                </a:solidFill>
                <a:latin typeface="Arial"/>
                <a:cs typeface="Arial"/>
              </a:rPr>
              <a:t>1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См.,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например: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Sergei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Markuncov,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Andrej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Umansky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Inflation des russischen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Strafrechts?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– 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Aktuelle Entwicklugen des Besonderen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Teils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des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Strafgesetzbuches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der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Russischen</a:t>
            </a:r>
            <a:r>
              <a:rPr dirty="0" sz="750" spc="1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Föderation</a:t>
            </a:r>
            <a:endParaRPr sz="750">
              <a:latin typeface="Arial"/>
              <a:cs typeface="Arial"/>
            </a:endParaRPr>
          </a:p>
          <a:p>
            <a:pPr algn="just" marL="109855">
              <a:lnSpc>
                <a:spcPts val="830"/>
              </a:lnSpc>
            </a:pP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Osteuropa-Recht.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2012.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№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S.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30–39.</a:t>
            </a:r>
            <a:endParaRPr sz="750">
              <a:latin typeface="Arial"/>
              <a:cs typeface="Arial"/>
            </a:endParaRPr>
          </a:p>
          <a:p>
            <a:pPr algn="just" marL="109855" marR="30480" indent="-72390">
              <a:lnSpc>
                <a:spcPts val="850"/>
              </a:lnSpc>
              <a:spcBef>
                <a:spcPts val="160"/>
              </a:spcBef>
            </a:pPr>
            <a:r>
              <a:rPr dirty="0" baseline="48611" sz="60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baseline="48611" sz="600" spc="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Маркунцов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С.А.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О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масштабах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перманентной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новеллизации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кодекса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РФ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Зако- 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ны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России: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опыт,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анализ,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практика.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2018.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№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2.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18–26.</a:t>
            </a:r>
            <a:endParaRPr sz="750">
              <a:latin typeface="Arial"/>
              <a:cs typeface="Arial"/>
            </a:endParaRPr>
          </a:p>
          <a:p>
            <a:pPr algn="just" marL="109855" marR="30480" indent="-72390">
              <a:lnSpc>
                <a:spcPts val="850"/>
              </a:lnSpc>
              <a:spcBef>
                <a:spcPts val="140"/>
              </a:spcBef>
            </a:pPr>
            <a:r>
              <a:rPr dirty="0" baseline="48611" sz="600" spc="22">
                <a:solidFill>
                  <a:srgbClr val="231F20"/>
                </a:solidFill>
                <a:latin typeface="Arial"/>
                <a:cs typeface="Arial"/>
              </a:rPr>
              <a:t>3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См.,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например: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Аптекарь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П. 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«Монстры»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 </a:t>
            </a:r>
            <a:r>
              <a:rPr dirty="0" sz="750" spc="-35">
                <a:solidFill>
                  <a:srgbClr val="231F20"/>
                </a:solidFill>
                <a:latin typeface="Arial"/>
                <a:cs typeface="Arial"/>
              </a:rPr>
              <a:t>«мутанты»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Уголовного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кодекса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//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Ведомо- 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сти.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2018. 14 сентября. [Электронный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ресурс]. </a:t>
            </a:r>
            <a:r>
              <a:rPr dirty="0" sz="750" spc="-35">
                <a:solidFill>
                  <a:srgbClr val="231F20"/>
                </a:solidFill>
                <a:latin typeface="Arial"/>
                <a:cs typeface="Arial"/>
              </a:rPr>
              <a:t>URL:</a:t>
            </a:r>
            <a:r>
              <a:rPr dirty="0" sz="750" spc="1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  <a:hlinkClick r:id="rId2"/>
              </a:rPr>
              <a:t>https://www.vedomosti.ru/opinion/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articles/2018/09/13/780859-monstri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(дата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обращения: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15.10.2019); 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Павлова </a:t>
            </a:r>
            <a:r>
              <a:rPr dirty="0" sz="750" spc="15">
                <a:solidFill>
                  <a:srgbClr val="231F20"/>
                </a:solidFill>
                <a:latin typeface="Arial"/>
                <a:cs typeface="Arial"/>
              </a:rPr>
              <a:t>З.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Научно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до- 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казана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несистемность</a:t>
            </a:r>
            <a:r>
              <a:rPr dirty="0" sz="7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российского</a:t>
            </a:r>
            <a:r>
              <a:rPr dirty="0" sz="7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закона</a:t>
            </a:r>
            <a:r>
              <a:rPr dirty="0" sz="7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7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Адвокатская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газета.</a:t>
            </a:r>
            <a:r>
              <a:rPr dirty="0" sz="7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2018.</a:t>
            </a:r>
            <a:r>
              <a:rPr dirty="0" sz="7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28</a:t>
            </a:r>
            <a:r>
              <a:rPr dirty="0" sz="7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сен- 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тября.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[Электронный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ресурс]. </a:t>
            </a:r>
            <a:r>
              <a:rPr dirty="0" sz="750" spc="-35">
                <a:solidFill>
                  <a:srgbClr val="231F20"/>
                </a:solidFill>
                <a:latin typeface="Arial"/>
                <a:cs typeface="Arial"/>
              </a:rPr>
              <a:t>URL: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https://www.advgazeta.ru/novosti/nauchno-obosnovana-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 nesistemnost-rossiyskogo-ugolovnogo-zakona/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(дата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обращения:</a:t>
            </a:r>
            <a:r>
              <a:rPr dirty="0" sz="750" spc="-1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15.10.2019).</a:t>
            </a:r>
            <a:endParaRPr sz="750">
              <a:latin typeface="Arial"/>
              <a:cs typeface="Arial"/>
            </a:endParaRPr>
          </a:p>
          <a:p>
            <a:pPr algn="just" marL="109855" marR="30480" indent="-72390">
              <a:lnSpc>
                <a:spcPts val="850"/>
              </a:lnSpc>
              <a:spcBef>
                <a:spcPts val="145"/>
              </a:spcBef>
            </a:pPr>
            <a:r>
              <a:rPr dirty="0" baseline="48611" sz="600" spc="22">
                <a:solidFill>
                  <a:srgbClr val="231F20"/>
                </a:solidFill>
                <a:latin typeface="Arial"/>
                <a:cs typeface="Arial"/>
              </a:rPr>
              <a:t>4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См.,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например: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Маркунцов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С.А. Сравнительная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характеристика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масштабов новеллизации  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УК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Российской Федерации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 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УК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Республики Таджикистан </a:t>
            </a:r>
            <a:r>
              <a:rPr dirty="0" sz="750" spc="15">
                <a:solidFill>
                  <a:srgbClr val="231F20"/>
                </a:solidFill>
                <a:latin typeface="Arial"/>
                <a:cs typeface="Arial"/>
              </a:rPr>
              <a:t>(к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20-летию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вступления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в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силу 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последнего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из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них)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//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Государство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правовые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системы стран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Азиатско-Тихоокеанского  региона: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становление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полицентрического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миропорядка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потенциал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международного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пра- 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ва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сравнительного правоведения: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материалы 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VII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Международной научно-практической  конференции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(Улан-Удэ,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29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июня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–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июля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2018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5">
                <a:solidFill>
                  <a:srgbClr val="231F20"/>
                </a:solidFill>
                <a:latin typeface="Arial"/>
                <a:cs typeface="Arial"/>
              </a:rPr>
              <a:t>г.)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науч.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ред.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Ю.И.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Скуратов.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М.: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Юриспру- 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денция, 2018.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С.</a:t>
            </a:r>
            <a:r>
              <a:rPr dirty="0" sz="750" spc="-1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231–238.</a:t>
            </a:r>
            <a:endParaRPr sz="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600" y="5609399"/>
            <a:ext cx="4180840" cy="153416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68910" marR="43180" indent="-72390">
              <a:lnSpc>
                <a:spcPts val="850"/>
              </a:lnSpc>
              <a:spcBef>
                <a:spcPts val="170"/>
              </a:spcBef>
            </a:pPr>
            <a:r>
              <a:rPr dirty="0" baseline="48611" sz="600" spc="22">
                <a:solidFill>
                  <a:srgbClr val="231F20"/>
                </a:solidFill>
                <a:latin typeface="Arial"/>
                <a:cs typeface="Arial"/>
              </a:rPr>
              <a:t>1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См.,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например: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Эффективность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применения уголовного закона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Отв.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ред.: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Кузнецова 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Н.Ф.,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Михайловская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И.Б.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М.: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Юрид.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лит.,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1973.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208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c.;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Сизова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В.Н.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Эффективность</a:t>
            </a:r>
            <a:r>
              <a:rPr dirty="0" sz="750" spc="-1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россий-  ского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уголовного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законодательства: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теоретико-прикладной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анализ: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Дис. </a:t>
            </a:r>
            <a:r>
              <a:rPr dirty="0" sz="750" spc="-90">
                <a:solidFill>
                  <a:srgbClr val="231F20"/>
                </a:solidFill>
                <a:latin typeface="Arial"/>
                <a:cs typeface="Arial"/>
              </a:rPr>
              <a:t>…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канд. юрид.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на-  ук.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Н.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Новгород,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2012.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217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с.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др.</a:t>
            </a:r>
            <a:endParaRPr sz="750">
              <a:latin typeface="Arial"/>
              <a:cs typeface="Arial"/>
            </a:endParaRPr>
          </a:p>
          <a:p>
            <a:pPr algn="just" marL="168910" marR="43180" indent="-72390">
              <a:lnSpc>
                <a:spcPts val="850"/>
              </a:lnSpc>
              <a:spcBef>
                <a:spcPts val="140"/>
              </a:spcBef>
            </a:pPr>
            <a:r>
              <a:rPr dirty="0" baseline="48611" sz="600" spc="22">
                <a:solidFill>
                  <a:srgbClr val="231F20"/>
                </a:solidFill>
                <a:latin typeface="Arial"/>
                <a:cs typeface="Arial"/>
              </a:rPr>
              <a:t>2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См.,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например: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Качество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уголовного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закона: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проблемы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Общей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части: монография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отв. 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ред.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А.И.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Рарог.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М.: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Проспект,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2016.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288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с.;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Качество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закона: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проблемы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Особен-  ной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части: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монография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отв.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ред.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А.И.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Рарог.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М.: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Проспект,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2017.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384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с.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др.</a:t>
            </a:r>
            <a:endParaRPr sz="750">
              <a:latin typeface="Arial"/>
              <a:cs typeface="Arial"/>
            </a:endParaRPr>
          </a:p>
          <a:p>
            <a:pPr algn="just" marL="168910" marR="43180" indent="-72390">
              <a:lnSpc>
                <a:spcPts val="850"/>
              </a:lnSpc>
              <a:spcBef>
                <a:spcPts val="140"/>
              </a:spcBef>
            </a:pPr>
            <a:r>
              <a:rPr dirty="0" baseline="48611" sz="60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baseline="48611" sz="600" spc="89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См.,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например: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Кашепов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В.П.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О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динамике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развития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законодательства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России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// 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Российская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юстиция.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2006.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№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6.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С.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11–14;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Кашепов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В.П.,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Кошаева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Т.О.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Глава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10.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Развитие 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уголовного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законодательства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// 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Научные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концепции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развития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российского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законодатель-  ства: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монография.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7-е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изд.,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доп.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перераб.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отв.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ред.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Т.Я.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Хабриева, 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Ю.А.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Тихомиров.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М.: 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Юриспруденция,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2015.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C.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178–192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др.</a:t>
            </a:r>
            <a:endParaRPr sz="75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365"/>
              </a:spcBef>
            </a:pPr>
            <a:r>
              <a:rPr dirty="0" sz="800" spc="15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2000" y="603008"/>
            <a:ext cx="4104004" cy="0"/>
          </a:xfrm>
          <a:custGeom>
            <a:avLst/>
            <a:gdLst/>
            <a:ahLst/>
            <a:cxnLst/>
            <a:rect l="l" t="t" r="r" b="b"/>
            <a:pathLst>
              <a:path w="4104004" h="0">
                <a:moveTo>
                  <a:pt x="0" y="0"/>
                </a:moveTo>
                <a:lnTo>
                  <a:pt x="4104004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1172" y="406819"/>
            <a:ext cx="4206240" cy="5027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800" spc="5">
                <a:solidFill>
                  <a:srgbClr val="231F20"/>
                </a:solidFill>
                <a:latin typeface="Arial"/>
                <a:cs typeface="Arial"/>
              </a:rPr>
              <a:t>Новеллизация</a:t>
            </a:r>
            <a:r>
              <a:rPr dirty="0" sz="8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30">
                <a:solidFill>
                  <a:srgbClr val="231F20"/>
                </a:solidFill>
                <a:latin typeface="Arial"/>
                <a:cs typeface="Arial"/>
              </a:rPr>
              <a:t>российского</a:t>
            </a:r>
            <a:r>
              <a:rPr dirty="0" sz="8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20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8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20">
                <a:solidFill>
                  <a:srgbClr val="231F20"/>
                </a:solidFill>
                <a:latin typeface="Arial"/>
                <a:cs typeface="Arial"/>
              </a:rPr>
              <a:t>закона:</a:t>
            </a:r>
            <a:r>
              <a:rPr dirty="0" sz="8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цифры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25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80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факты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"/>
              <a:cs typeface="Arial"/>
            </a:endParaRPr>
          </a:p>
          <a:p>
            <a:pPr algn="just" marL="50800" marR="43180">
              <a:lnSpc>
                <a:spcPts val="1290"/>
              </a:lnSpc>
            </a:pP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позже,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проблема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новеллизации </a:t>
            </a:r>
            <a:r>
              <a:rPr dirty="0" sz="1100" spc="95">
                <a:solidFill>
                  <a:srgbClr val="231F20"/>
                </a:solidFill>
                <a:latin typeface="Times New Roman"/>
                <a:cs typeface="Times New Roman"/>
              </a:rPr>
              <a:t>как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правового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явления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15">
                <a:solidFill>
                  <a:srgbClr val="231F20"/>
                </a:solidFill>
                <a:latin typeface="Times New Roman"/>
                <a:cs typeface="Times New Roman"/>
              </a:rPr>
              <a:t>недо- 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статочной степени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проанализирована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теории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права,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тогда  </a:t>
            </a:r>
            <a:r>
              <a:rPr dirty="0" sz="1100" spc="95">
                <a:solidFill>
                  <a:srgbClr val="231F20"/>
                </a:solidFill>
                <a:latin typeface="Times New Roman"/>
                <a:cs typeface="Times New Roman"/>
              </a:rPr>
              <a:t>как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новеллизация </a:t>
            </a:r>
            <a:r>
              <a:rPr dirty="0" sz="1100" spc="95">
                <a:solidFill>
                  <a:srgbClr val="231F20"/>
                </a:solidFill>
                <a:latin typeface="Times New Roman"/>
                <a:cs typeface="Times New Roman"/>
              </a:rPr>
              <a:t>–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это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специализированное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юридическое </a:t>
            </a:r>
            <a:r>
              <a:rPr dirty="0" sz="1100" spc="15">
                <a:solidFill>
                  <a:srgbClr val="231F20"/>
                </a:solidFill>
                <a:latin typeface="Times New Roman"/>
                <a:cs typeface="Times New Roman"/>
              </a:rPr>
              <a:t>по- 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нятие.</a:t>
            </a:r>
            <a:endParaRPr sz="1100">
              <a:latin typeface="Times New Roman"/>
              <a:cs typeface="Times New Roman"/>
            </a:endParaRPr>
          </a:p>
          <a:p>
            <a:pPr algn="just" marL="230504">
              <a:lnSpc>
                <a:spcPts val="1215"/>
              </a:lnSpc>
            </a:pP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В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уголовно-правовой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доктрине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связи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с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исследованием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опре-</a:t>
            </a:r>
            <a:endParaRPr sz="1100">
              <a:latin typeface="Times New Roman"/>
              <a:cs typeface="Times New Roman"/>
            </a:endParaRPr>
          </a:p>
          <a:p>
            <a:pPr algn="just" marL="50800" marR="43180">
              <a:lnSpc>
                <a:spcPts val="1290"/>
              </a:lnSpc>
              <a:spcBef>
                <a:spcPts val="55"/>
              </a:spcBef>
            </a:pP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деленного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состояния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закона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принято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анализировать 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вопросы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его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эффективност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и</a:t>
            </a:r>
            <a:r>
              <a:rPr dirty="0" baseline="48611" sz="600" spc="-15">
                <a:solidFill>
                  <a:srgbClr val="231F20"/>
                </a:solidFill>
                <a:latin typeface="Verdana"/>
                <a:cs typeface="Verdana"/>
              </a:rPr>
              <a:t>1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качеств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а</a:t>
            </a:r>
            <a:r>
              <a:rPr dirty="0" baseline="48611" sz="600" spc="-15">
                <a:solidFill>
                  <a:srgbClr val="231F20"/>
                </a:solidFill>
                <a:latin typeface="Verdana"/>
                <a:cs typeface="Verdana"/>
              </a:rPr>
              <a:t>2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динамики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изменени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й</a:t>
            </a:r>
            <a:r>
              <a:rPr dirty="0" baseline="48611" sz="600" spc="-15">
                <a:solidFill>
                  <a:srgbClr val="231F20"/>
                </a:solidFill>
                <a:latin typeface="Verdana"/>
                <a:cs typeface="Verdana"/>
              </a:rPr>
              <a:t>3</a:t>
            </a:r>
            <a:r>
              <a:rPr dirty="0" sz="1100" spc="90">
                <a:solidFill>
                  <a:srgbClr val="231F20"/>
                </a:solidFill>
                <a:latin typeface="Times New Roman"/>
                <a:cs typeface="Times New Roman"/>
              </a:rPr>
              <a:t>, 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реформирования,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модернизации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т.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д.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При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этом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зачастую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ис- 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следования</a:t>
            </a:r>
            <a:r>
              <a:rPr dirty="0" sz="1100" spc="-7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ограничены</a:t>
            </a:r>
            <a:r>
              <a:rPr dirty="0" sz="1100" spc="-6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либо</a:t>
            </a:r>
            <a:r>
              <a:rPr dirty="0" sz="1100" spc="-6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рамками</a:t>
            </a:r>
            <a:r>
              <a:rPr dirty="0" sz="1100" spc="-6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определенного</a:t>
            </a:r>
            <a:r>
              <a:rPr dirty="0" sz="1100" spc="-6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временно- 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го</a:t>
            </a:r>
            <a:r>
              <a:rPr dirty="0" sz="1100" spc="-4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периода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действия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</a:t>
            </a:r>
            <a:r>
              <a:rPr dirty="0" sz="1100" spc="-4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закона,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либо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иными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заданными  параметрами, связанными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с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его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изменяемостью.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результате 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не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формируется комплексного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системного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представления,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так 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сказать,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«целостной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картины»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новеллизации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зако- 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на.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Предлагаемое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монографическое исследование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«Новеллиза-  </a:t>
            </a:r>
            <a:r>
              <a:rPr dirty="0" sz="1100" spc="85">
                <a:solidFill>
                  <a:srgbClr val="231F20"/>
                </a:solidFill>
                <a:latin typeface="Times New Roman"/>
                <a:cs typeface="Times New Roman"/>
              </a:rPr>
              <a:t>ция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российского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закона: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цифры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факты»</a:t>
            </a:r>
            <a:r>
              <a:rPr dirty="0" sz="1100" spc="-17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призвано 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частично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восполнить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обозначенный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пробел,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представив</a:t>
            </a:r>
            <a:r>
              <a:rPr dirty="0" sz="1100" spc="-15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систем- 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ный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анализ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российского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закона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контексте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его </a:t>
            </a:r>
            <a:r>
              <a:rPr dirty="0" sz="1100" spc="15">
                <a:solidFill>
                  <a:srgbClr val="231F20"/>
                </a:solidFill>
                <a:latin typeface="Times New Roman"/>
                <a:cs typeface="Times New Roman"/>
              </a:rPr>
              <a:t>но- 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веллизации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весь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период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его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действия.</a:t>
            </a:r>
            <a:endParaRPr sz="1100">
              <a:latin typeface="Times New Roman"/>
              <a:cs typeface="Times New Roman"/>
            </a:endParaRPr>
          </a:p>
          <a:p>
            <a:pPr algn="just" marL="230504">
              <a:lnSpc>
                <a:spcPts val="1170"/>
              </a:lnSpc>
            </a:pP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Междисциплинарный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характер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исследования,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его</a:t>
            </a:r>
            <a:r>
              <a:rPr dirty="0" sz="1100" spc="10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систем-</a:t>
            </a:r>
            <a:endParaRPr sz="1100">
              <a:latin typeface="Times New Roman"/>
              <a:cs typeface="Times New Roman"/>
            </a:endParaRPr>
          </a:p>
          <a:p>
            <a:pPr algn="just" marL="50800" marR="43180">
              <a:lnSpc>
                <a:spcPts val="1290"/>
              </a:lnSpc>
              <a:spcBef>
                <a:spcPts val="50"/>
              </a:spcBef>
            </a:pP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ность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комплексность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проявляются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не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только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том,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что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его 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рамках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проблема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новеллизации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российского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</a:t>
            </a:r>
            <a:r>
              <a:rPr dirty="0" sz="1100" spc="-10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закона 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рассматривается</a:t>
            </a:r>
            <a:r>
              <a:rPr dirty="0" sz="1100" spc="-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</a:t>
            </a:r>
            <a:r>
              <a:rPr dirty="0" sz="1100" spc="-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контексте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гносеологии,</a:t>
            </a:r>
            <a:r>
              <a:rPr dirty="0" sz="1100" spc="-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онтологии</a:t>
            </a:r>
            <a:r>
              <a:rPr dirty="0" sz="1100" spc="-5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</a:t>
            </a:r>
            <a:r>
              <a:rPr dirty="0" sz="1100" spc="-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аксиоло- 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гии,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но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том,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что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его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методологической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основой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выступили 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наряду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с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собственно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юридическими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методами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познания,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таки- 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ми </a:t>
            </a:r>
            <a:r>
              <a:rPr dirty="0" sz="1100" spc="95">
                <a:solidFill>
                  <a:srgbClr val="231F20"/>
                </a:solidFill>
                <a:latin typeface="Times New Roman"/>
                <a:cs typeface="Times New Roman"/>
              </a:rPr>
              <a:t>как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историко-правовой,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формально-юридический,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сравни-  тельно-правовой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др.,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также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специальные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методы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иных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наук, 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частности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статистический,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социологический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совсем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не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свой- 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ственный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для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изучения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правовых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явлений </a:t>
            </a:r>
            <a:r>
              <a:rPr dirty="0" sz="1100" spc="95">
                <a:solidFill>
                  <a:srgbClr val="231F20"/>
                </a:solidFill>
                <a:latin typeface="Times New Roman"/>
                <a:cs typeface="Times New Roman"/>
              </a:rPr>
              <a:t>–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метод</a:t>
            </a:r>
            <a:r>
              <a:rPr dirty="0" sz="1100" spc="-17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компьютер- 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ного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(автоматизированного)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анализа</a:t>
            </a:r>
            <a:r>
              <a:rPr dirty="0" sz="1100" spc="-16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данных.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2000" y="5573407"/>
            <a:ext cx="900430" cy="0"/>
          </a:xfrm>
          <a:custGeom>
            <a:avLst/>
            <a:gdLst/>
            <a:ahLst/>
            <a:cxnLst/>
            <a:rect l="l" t="t" r="r" b="b"/>
            <a:pathLst>
              <a:path w="900430" h="0">
                <a:moveTo>
                  <a:pt x="0" y="0"/>
                </a:moveTo>
                <a:lnTo>
                  <a:pt x="89999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000" y="603008"/>
            <a:ext cx="4104004" cy="0"/>
          </a:xfrm>
          <a:custGeom>
            <a:avLst/>
            <a:gdLst/>
            <a:ahLst/>
            <a:cxnLst/>
            <a:rect l="l" t="t" r="r" b="b"/>
            <a:pathLst>
              <a:path w="4104004" h="0">
                <a:moveTo>
                  <a:pt x="0" y="0"/>
                </a:moveTo>
                <a:lnTo>
                  <a:pt x="4104004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48490" y="406819"/>
            <a:ext cx="4231640" cy="3885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800" spc="10">
                <a:solidFill>
                  <a:srgbClr val="231F20"/>
                </a:solidFill>
                <a:latin typeface="Arial"/>
                <a:cs typeface="Arial"/>
              </a:rPr>
              <a:t>Введение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"/>
              <a:cs typeface="Arial"/>
            </a:endParaRPr>
          </a:p>
          <a:p>
            <a:pPr algn="just" marL="63500" marR="55880" indent="179705">
              <a:lnSpc>
                <a:spcPts val="1290"/>
              </a:lnSpc>
            </a:pP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рамках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монографии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помимо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собственно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исследования</a:t>
            </a:r>
            <a:r>
              <a:rPr dirty="0" sz="1100" spc="-14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про- 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блем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новеллизации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российского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закона,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15">
                <a:solidFill>
                  <a:srgbClr val="231F20"/>
                </a:solidFill>
                <a:latin typeface="Times New Roman"/>
                <a:cs typeface="Times New Roman"/>
              </a:rPr>
              <a:t>ее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понятия,  классификации,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характеристики,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оценки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изменяемости </a:t>
            </a:r>
            <a:r>
              <a:rPr dirty="0" sz="1100" spc="10">
                <a:solidFill>
                  <a:srgbClr val="231F20"/>
                </a:solidFill>
                <a:latin typeface="Times New Roman"/>
                <a:cs typeface="Times New Roman"/>
              </a:rPr>
              <a:t>рос- 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сийского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закона,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перспектив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новеллизации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освещен 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ряд смежных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дискуссионных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для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юридической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науки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вопро- 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сов,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таких </a:t>
            </a:r>
            <a:r>
              <a:rPr dirty="0" sz="1100" spc="95">
                <a:solidFill>
                  <a:srgbClr val="231F20"/>
                </a:solidFill>
                <a:latin typeface="Times New Roman"/>
                <a:cs typeface="Times New Roman"/>
              </a:rPr>
              <a:t>как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соотношения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закона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 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законодательства,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их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взаимосвязи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с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уголовно-правовой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поли- 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тикой,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содержания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процессов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криминализации/декриминали- 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зации,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возникновения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понятия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«уголовная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политика»,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разви- 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тия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деликтологии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др.</a:t>
            </a:r>
            <a:endParaRPr sz="1100">
              <a:latin typeface="Times New Roman"/>
              <a:cs typeface="Times New Roman"/>
            </a:endParaRPr>
          </a:p>
          <a:p>
            <a:pPr algn="just" marL="243204">
              <a:lnSpc>
                <a:spcPts val="1185"/>
              </a:lnSpc>
            </a:pP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Предлагаемая</a:t>
            </a:r>
            <a:r>
              <a:rPr dirty="0" sz="1100" spc="-6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читателю</a:t>
            </a:r>
            <a:r>
              <a:rPr dirty="0" sz="1100" spc="-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монография</a:t>
            </a:r>
            <a:r>
              <a:rPr dirty="0" sz="1100" spc="-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представляет</a:t>
            </a:r>
            <a:r>
              <a:rPr dirty="0" sz="1100" spc="-6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10">
                <a:solidFill>
                  <a:srgbClr val="231F20"/>
                </a:solidFill>
                <a:latin typeface="Times New Roman"/>
                <a:cs typeface="Times New Roman"/>
              </a:rPr>
              <a:t>собой</a:t>
            </a:r>
            <a:r>
              <a:rPr dirty="0" sz="1100" spc="-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пер-</a:t>
            </a:r>
            <a:endParaRPr sz="1100">
              <a:latin typeface="Times New Roman"/>
              <a:cs typeface="Times New Roman"/>
            </a:endParaRPr>
          </a:p>
          <a:p>
            <a:pPr algn="just" marL="63500" marR="55880">
              <a:lnSpc>
                <a:spcPts val="1290"/>
              </a:lnSpc>
              <a:spcBef>
                <a:spcPts val="55"/>
              </a:spcBef>
            </a:pPr>
            <a:r>
              <a:rPr dirty="0" sz="1100" spc="15">
                <a:solidFill>
                  <a:srgbClr val="231F20"/>
                </a:solidFill>
                <a:latin typeface="Times New Roman"/>
                <a:cs typeface="Times New Roman"/>
              </a:rPr>
              <a:t>вое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в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нашей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стране самостоятельное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комплексное</a:t>
            </a:r>
            <a:r>
              <a:rPr dirty="0" sz="1100" spc="-1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исследование 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процессов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новеллизации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российского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закона на</a:t>
            </a:r>
            <a:r>
              <a:rPr dirty="0" sz="1100" spc="-7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10">
                <a:solidFill>
                  <a:srgbClr val="231F20"/>
                </a:solidFill>
                <a:latin typeface="Times New Roman"/>
                <a:cs typeface="Times New Roman"/>
              </a:rPr>
              <a:t>сов-  </a:t>
            </a: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ременном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этапе </a:t>
            </a:r>
            <a:r>
              <a:rPr dirty="0" sz="1100" spc="20">
                <a:solidFill>
                  <a:srgbClr val="231F20"/>
                </a:solidFill>
                <a:latin typeface="Times New Roman"/>
                <a:cs typeface="Times New Roman"/>
              </a:rPr>
              <a:t>его</a:t>
            </a:r>
            <a:r>
              <a:rPr dirty="0" sz="1100" spc="-18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развития</a:t>
            </a:r>
            <a:r>
              <a:rPr dirty="0" baseline="41666" sz="900" spc="82">
                <a:solidFill>
                  <a:srgbClr val="231F20"/>
                </a:solidFill>
                <a:latin typeface="Verdana"/>
                <a:cs typeface="Verdana"/>
              </a:rPr>
              <a:t>1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just" marL="243204">
              <a:lnSpc>
                <a:spcPts val="1220"/>
              </a:lnSpc>
            </a:pP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Книга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предназначена </a:t>
            </a:r>
            <a:r>
              <a:rPr dirty="0" sz="1100" spc="70">
                <a:solidFill>
                  <a:srgbClr val="231F20"/>
                </a:solidFill>
                <a:latin typeface="Times New Roman"/>
                <a:cs typeface="Times New Roman"/>
              </a:rPr>
              <a:t>для </a:t>
            </a:r>
            <a:r>
              <a:rPr dirty="0" sz="1100" spc="40">
                <a:solidFill>
                  <a:srgbClr val="231F20"/>
                </a:solidFill>
                <a:latin typeface="Times New Roman"/>
                <a:cs typeface="Times New Roman"/>
              </a:rPr>
              <a:t>научно-педагогических</a:t>
            </a:r>
            <a:r>
              <a:rPr dirty="0" sz="1100" spc="1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работни-</a:t>
            </a:r>
            <a:endParaRPr sz="1100">
              <a:latin typeface="Times New Roman"/>
              <a:cs typeface="Times New Roman"/>
            </a:endParaRPr>
          </a:p>
          <a:p>
            <a:pPr algn="just" marL="63500" marR="55880">
              <a:lnSpc>
                <a:spcPts val="1290"/>
              </a:lnSpc>
              <a:spcBef>
                <a:spcPts val="50"/>
              </a:spcBef>
            </a:pP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ков,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аспирантов,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студентов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юридических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факультетов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вузов, 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а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75">
                <a:solidFill>
                  <a:srgbClr val="231F20"/>
                </a:solidFill>
                <a:latin typeface="Times New Roman"/>
                <a:cs typeface="Times New Roman"/>
              </a:rPr>
              <a:t>также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широкого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круга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читателей,</a:t>
            </a:r>
            <a:r>
              <a:rPr dirty="0" sz="1100" spc="-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интересующихся</a:t>
            </a:r>
            <a:r>
              <a:rPr dirty="0" sz="1100" spc="-4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проблема- 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ми </a:t>
            </a:r>
            <a:r>
              <a:rPr dirty="0" sz="1100" spc="25">
                <a:solidFill>
                  <a:srgbClr val="231F20"/>
                </a:solidFill>
                <a:latin typeface="Times New Roman"/>
                <a:cs typeface="Times New Roman"/>
              </a:rPr>
              <a:t>уголовного</a:t>
            </a:r>
            <a:r>
              <a:rPr dirty="0" sz="1100" spc="-1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права.</a:t>
            </a:r>
            <a:endParaRPr sz="1100">
              <a:latin typeface="Times New Roman"/>
              <a:cs typeface="Times New Roman"/>
            </a:endParaRPr>
          </a:p>
          <a:p>
            <a:pPr algn="just" marL="243204">
              <a:lnSpc>
                <a:spcPts val="1220"/>
              </a:lnSpc>
            </a:pP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Автор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выражает </a:t>
            </a:r>
            <a:r>
              <a:rPr dirty="0" sz="1100" spc="50">
                <a:solidFill>
                  <a:srgbClr val="231F20"/>
                </a:solidFill>
                <a:latin typeface="Times New Roman"/>
                <a:cs typeface="Times New Roman"/>
              </a:rPr>
              <a:t>надежду </a:t>
            </a:r>
            <a:r>
              <a:rPr dirty="0" sz="1100" spc="55">
                <a:solidFill>
                  <a:srgbClr val="231F20"/>
                </a:solidFill>
                <a:latin typeface="Times New Roman"/>
                <a:cs typeface="Times New Roman"/>
              </a:rPr>
              <a:t>на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то,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что </a:t>
            </a:r>
            <a:r>
              <a:rPr dirty="0" sz="1100" spc="60">
                <a:solidFill>
                  <a:srgbClr val="231F20"/>
                </a:solidFill>
                <a:latin typeface="Times New Roman"/>
                <a:cs typeface="Times New Roman"/>
              </a:rPr>
              <a:t>данная </a:t>
            </a:r>
            <a:r>
              <a:rPr dirty="0" sz="1100" spc="30">
                <a:solidFill>
                  <a:srgbClr val="231F20"/>
                </a:solidFill>
                <a:latin typeface="Times New Roman"/>
                <a:cs typeface="Times New Roman"/>
              </a:rPr>
              <a:t>работа</a:t>
            </a:r>
            <a:r>
              <a:rPr dirty="0" sz="1100" spc="-1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окажется</a:t>
            </a:r>
            <a:endParaRPr sz="1100">
              <a:latin typeface="Times New Roman"/>
              <a:cs typeface="Times New Roman"/>
            </a:endParaRPr>
          </a:p>
          <a:p>
            <a:pPr algn="just" marL="63500">
              <a:lnSpc>
                <a:spcPts val="1300"/>
              </a:lnSpc>
            </a:pPr>
            <a:r>
              <a:rPr dirty="0" sz="1100" spc="35">
                <a:solidFill>
                  <a:srgbClr val="231F20"/>
                </a:solidFill>
                <a:latin typeface="Times New Roman"/>
                <a:cs typeface="Times New Roman"/>
              </a:rPr>
              <a:t>интересной </a:t>
            </a:r>
            <a:r>
              <a:rPr dirty="0" sz="1100" spc="65">
                <a:solidFill>
                  <a:srgbClr val="231F20"/>
                </a:solidFill>
                <a:latin typeface="Times New Roman"/>
                <a:cs typeface="Times New Roman"/>
              </a:rPr>
              <a:t>и</a:t>
            </a:r>
            <a:r>
              <a:rPr dirty="0" sz="1100" spc="-1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231F20"/>
                </a:solidFill>
                <a:latin typeface="Times New Roman"/>
                <a:cs typeface="Times New Roman"/>
              </a:rPr>
              <a:t>полезной.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55880">
              <a:lnSpc>
                <a:spcPct val="100000"/>
              </a:lnSpc>
            </a:pPr>
            <a:r>
              <a:rPr dirty="0" sz="1100" spc="-20" i="1">
                <a:solidFill>
                  <a:srgbClr val="231F20"/>
                </a:solidFill>
                <a:latin typeface="Times New Roman"/>
                <a:cs typeface="Times New Roman"/>
              </a:rPr>
              <a:t>С.А.</a:t>
            </a:r>
            <a:r>
              <a:rPr dirty="0" sz="1100" spc="-11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75" i="1">
                <a:solidFill>
                  <a:srgbClr val="231F20"/>
                </a:solidFill>
                <a:latin typeface="Times New Roman"/>
                <a:cs typeface="Times New Roman"/>
              </a:rPr>
              <a:t>Маркунцов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2000" y="5825299"/>
            <a:ext cx="900430" cy="0"/>
          </a:xfrm>
          <a:custGeom>
            <a:avLst/>
            <a:gdLst/>
            <a:ahLst/>
            <a:cxnLst/>
            <a:rect l="l" t="t" r="r" b="b"/>
            <a:pathLst>
              <a:path w="900430" h="0">
                <a:moveTo>
                  <a:pt x="0" y="0"/>
                </a:moveTo>
                <a:lnTo>
                  <a:pt x="89999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1300" y="5861304"/>
            <a:ext cx="4057650" cy="111125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84455" marR="5080" indent="-72390">
              <a:lnSpc>
                <a:spcPts val="850"/>
              </a:lnSpc>
              <a:spcBef>
                <a:spcPts val="170"/>
              </a:spcBef>
            </a:pPr>
            <a:r>
              <a:rPr dirty="0" baseline="48611" sz="600" spc="22">
                <a:solidFill>
                  <a:srgbClr val="231F20"/>
                </a:solidFill>
                <a:latin typeface="Arial"/>
                <a:cs typeface="Arial"/>
              </a:rPr>
              <a:t>1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В качестве предмета исследования взят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текст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Уголовного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кодекса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РФ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в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редакции </a:t>
            </a:r>
            <a:r>
              <a:rPr dirty="0" sz="750" spc="15">
                <a:solidFill>
                  <a:srgbClr val="231F20"/>
                </a:solidFill>
                <a:latin typeface="Arial"/>
                <a:cs typeface="Arial"/>
              </a:rPr>
              <a:t>Феде- 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рального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закона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от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4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ноября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2019 </a:t>
            </a:r>
            <a:r>
              <a:rPr dirty="0" sz="750" spc="20">
                <a:solidFill>
                  <a:srgbClr val="231F20"/>
                </a:solidFill>
                <a:latin typeface="Arial"/>
                <a:cs typeface="Arial"/>
              </a:rPr>
              <a:t>г.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№ </a:t>
            </a:r>
            <a:r>
              <a:rPr dirty="0" sz="750" spc="15">
                <a:solidFill>
                  <a:srgbClr val="231F20"/>
                </a:solidFill>
                <a:latin typeface="Arial"/>
                <a:cs typeface="Arial"/>
              </a:rPr>
              <a:t>354-ФЗ,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но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без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учета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изменений,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вносимых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в </a:t>
            </a:r>
            <a:r>
              <a:rPr dirty="0" sz="750" spc="20">
                <a:solidFill>
                  <a:srgbClr val="231F20"/>
                </a:solidFill>
                <a:latin typeface="Arial"/>
                <a:cs typeface="Arial"/>
              </a:rPr>
              <a:t>со- 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ответствии </a:t>
            </a:r>
            <a:r>
              <a:rPr dirty="0" sz="750" spc="15">
                <a:solidFill>
                  <a:srgbClr val="231F20"/>
                </a:solidFill>
                <a:latin typeface="Arial"/>
                <a:cs typeface="Arial"/>
              </a:rPr>
              <a:t>с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Федеральным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законом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от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26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июля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2019 </a:t>
            </a:r>
            <a:r>
              <a:rPr dirty="0" sz="750" spc="20">
                <a:solidFill>
                  <a:srgbClr val="231F20"/>
                </a:solidFill>
                <a:latin typeface="Arial"/>
                <a:cs typeface="Arial"/>
              </a:rPr>
              <a:t>г.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№ </a:t>
            </a:r>
            <a:r>
              <a:rPr dirty="0" sz="750" spc="15">
                <a:solidFill>
                  <a:srgbClr val="231F20"/>
                </a:solidFill>
                <a:latin typeface="Arial"/>
                <a:cs typeface="Arial"/>
              </a:rPr>
              <a:t>207-ФЗ,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положения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которого 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вступят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силу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по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истечении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одного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года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после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дня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его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официального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опубликования,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т.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е. 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27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июля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2020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20">
                <a:solidFill>
                  <a:srgbClr val="231F20"/>
                </a:solidFill>
                <a:latin typeface="Arial"/>
                <a:cs typeface="Arial"/>
              </a:rPr>
              <a:t>г.,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без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учета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этого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закона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во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всех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расчетах.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См.: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Федеральный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закон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от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но- 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ября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2019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20">
                <a:solidFill>
                  <a:srgbClr val="231F20"/>
                </a:solidFill>
                <a:latin typeface="Arial"/>
                <a:cs typeface="Arial"/>
              </a:rPr>
              <a:t>г.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№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20">
                <a:solidFill>
                  <a:srgbClr val="231F20"/>
                </a:solidFill>
                <a:latin typeface="Arial"/>
                <a:cs typeface="Arial"/>
              </a:rPr>
              <a:t>354-ФЗ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«О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внесении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изменений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статью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322.1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Уголовного</a:t>
            </a:r>
            <a:r>
              <a:rPr dirty="0" sz="750" spc="-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кодекса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Россий- 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ской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Федерации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5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статью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151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Уголовно-процессуального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кодекса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Российской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Федерации»</a:t>
            </a:r>
            <a:endParaRPr sz="750">
              <a:latin typeface="Arial"/>
              <a:cs typeface="Arial"/>
            </a:endParaRPr>
          </a:p>
          <a:p>
            <a:pPr algn="just" marL="84455">
              <a:lnSpc>
                <a:spcPts val="805"/>
              </a:lnSpc>
            </a:pP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//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Собрание законодательства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РФ.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2019.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№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44.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Ст.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6175;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Федеральный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закон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от </a:t>
            </a:r>
            <a:r>
              <a:rPr dirty="0" sz="750" spc="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26 </a:t>
            </a:r>
            <a:r>
              <a:rPr dirty="0" sz="750" spc="-20">
                <a:solidFill>
                  <a:srgbClr val="231F20"/>
                </a:solidFill>
                <a:latin typeface="Arial"/>
                <a:cs typeface="Arial"/>
              </a:rPr>
              <a:t>июля</a:t>
            </a:r>
            <a:endParaRPr sz="750">
              <a:latin typeface="Arial"/>
              <a:cs typeface="Arial"/>
            </a:endParaRPr>
          </a:p>
          <a:p>
            <a:pPr algn="just" marL="84455" marR="5080">
              <a:lnSpc>
                <a:spcPts val="850"/>
              </a:lnSpc>
              <a:spcBef>
                <a:spcPts val="45"/>
              </a:spcBef>
            </a:pP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2019 </a:t>
            </a:r>
            <a:r>
              <a:rPr dirty="0" sz="750" spc="20">
                <a:solidFill>
                  <a:srgbClr val="231F20"/>
                </a:solidFill>
                <a:latin typeface="Arial"/>
                <a:cs typeface="Arial"/>
              </a:rPr>
              <a:t>г.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№ </a:t>
            </a:r>
            <a:r>
              <a:rPr dirty="0" sz="750" spc="20">
                <a:solidFill>
                  <a:srgbClr val="231F20"/>
                </a:solidFill>
                <a:latin typeface="Arial"/>
                <a:cs typeface="Arial"/>
              </a:rPr>
              <a:t>207-ФЗ </a:t>
            </a:r>
            <a:r>
              <a:rPr dirty="0" sz="750" spc="-70">
                <a:solidFill>
                  <a:srgbClr val="231F20"/>
                </a:solidFill>
                <a:latin typeface="Arial"/>
                <a:cs typeface="Arial"/>
              </a:rPr>
              <a:t>«О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внесении изменения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в статью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171 Уголовного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кодекса Российской 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Федерации»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9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Собрание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законодательства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10">
                <a:solidFill>
                  <a:srgbClr val="231F20"/>
                </a:solidFill>
                <a:latin typeface="Arial"/>
                <a:cs typeface="Arial"/>
              </a:rPr>
              <a:t>РФ.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2019.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0">
                <a:solidFill>
                  <a:srgbClr val="231F20"/>
                </a:solidFill>
                <a:latin typeface="Arial"/>
                <a:cs typeface="Arial"/>
              </a:rPr>
              <a:t>№</a:t>
            </a:r>
            <a:r>
              <a:rPr dirty="0" sz="7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30.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Ст.</a:t>
            </a:r>
            <a:r>
              <a:rPr dirty="0" sz="7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4109.</a:t>
            </a:r>
            <a:endParaRPr sz="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2020-01-16T09:44:56Z</dcterms:created>
  <dcterms:modified xsi:type="dcterms:W3CDTF">2020-01-16T09:44:56Z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2020-01-16T00:00:00Z</vt:filetime>
  </property>
</Properties>
</file>