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6">
  <p:sldMasterIdLst>
    <p:sldMasterId id="2147483648" r:id="rId1"/>
  </p:sldMasterIdLst>
  <p:notesMasterIdLst>
    <p:notesMasterId r:id="rId57"/>
  </p:notesMasterIdLst>
  <p:sldIdLst>
    <p:sldId id="256" r:id="rId2"/>
    <p:sldId id="257" r:id="rId3"/>
    <p:sldId id="365" r:id="rId4"/>
    <p:sldId id="298" r:id="rId5"/>
    <p:sldId id="344" r:id="rId6"/>
    <p:sldId id="345" r:id="rId7"/>
    <p:sldId id="299" r:id="rId8"/>
    <p:sldId id="366" r:id="rId9"/>
    <p:sldId id="311" r:id="rId10"/>
    <p:sldId id="347" r:id="rId11"/>
    <p:sldId id="348" r:id="rId12"/>
    <p:sldId id="349" r:id="rId13"/>
    <p:sldId id="367" r:id="rId14"/>
    <p:sldId id="310" r:id="rId15"/>
    <p:sldId id="316" r:id="rId16"/>
    <p:sldId id="317" r:id="rId17"/>
    <p:sldId id="318" r:id="rId18"/>
    <p:sldId id="319" r:id="rId19"/>
    <p:sldId id="351" r:id="rId20"/>
    <p:sldId id="352" r:id="rId21"/>
    <p:sldId id="368" r:id="rId22"/>
    <p:sldId id="320" r:id="rId23"/>
    <p:sldId id="321" r:id="rId24"/>
    <p:sldId id="322" r:id="rId25"/>
    <p:sldId id="323" r:id="rId26"/>
    <p:sldId id="324" r:id="rId27"/>
    <p:sldId id="325" r:id="rId28"/>
    <p:sldId id="326" r:id="rId29"/>
    <p:sldId id="327" r:id="rId30"/>
    <p:sldId id="353" r:id="rId31"/>
    <p:sldId id="354" r:id="rId32"/>
    <p:sldId id="355" r:id="rId33"/>
    <p:sldId id="356" r:id="rId34"/>
    <p:sldId id="369" r:id="rId35"/>
    <p:sldId id="328" r:id="rId36"/>
    <p:sldId id="337" r:id="rId37"/>
    <p:sldId id="329" r:id="rId38"/>
    <p:sldId id="338" r:id="rId39"/>
    <p:sldId id="339" r:id="rId40"/>
    <p:sldId id="331" r:id="rId41"/>
    <p:sldId id="341" r:id="rId42"/>
    <p:sldId id="359" r:id="rId43"/>
    <p:sldId id="360" r:id="rId44"/>
    <p:sldId id="361" r:id="rId45"/>
    <p:sldId id="370" r:id="rId46"/>
    <p:sldId id="332" r:id="rId47"/>
    <p:sldId id="342" r:id="rId48"/>
    <p:sldId id="333" r:id="rId49"/>
    <p:sldId id="334" r:id="rId50"/>
    <p:sldId id="335" r:id="rId51"/>
    <p:sldId id="363" r:id="rId52"/>
    <p:sldId id="371" r:id="rId53"/>
    <p:sldId id="336" r:id="rId54"/>
    <p:sldId id="294" r:id="rId55"/>
    <p:sldId id="263" r:id="rId56"/>
  </p:sldIdLst>
  <p:sldSz cx="24384000" cy="13716000"/>
  <p:notesSz cx="6858000" cy="9144000"/>
  <p:embeddedFontLst>
    <p:embeddedFont>
      <p:font typeface="Arial Narrow" panose="020B0606020202030204" pitchFamily="34" charset="0"/>
      <p:regular r:id="rId58"/>
      <p:bold r:id="rId59"/>
      <p:italic r:id="rId60"/>
      <p:boldItalic r:id="rId61"/>
    </p:embeddedFont>
    <p:embeddedFont>
      <p:font typeface="Cambria Math" panose="02040503050406030204" pitchFamily="18" charset="0"/>
      <p:regular r:id="rId62"/>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an Mihailov" initials="SM" lastIdx="3" clrIdx="0">
    <p:extLst>
      <p:ext uri="{19B8F6BF-5375-455C-9EA6-DF929625EA0E}">
        <p15:presenceInfo xmlns:p15="http://schemas.microsoft.com/office/powerpoint/2012/main" userId="97eed29b3dceee31" providerId="Windows Live"/>
      </p:ext>
    </p:extLst>
  </p:cmAuthor>
  <p:cmAuthor id="2" name="Михайлов Степан Кириллович" initials="МСК" lastIdx="5" clrIdx="1">
    <p:extLst>
      <p:ext uri="{19B8F6BF-5375-455C-9EA6-DF929625EA0E}">
        <p15:presenceInfo xmlns:p15="http://schemas.microsoft.com/office/powerpoint/2012/main" userId="Михайлов Степан Кирилл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a:srgbClr val="A8D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94660"/>
  </p:normalViewPr>
  <p:slideViewPr>
    <p:cSldViewPr>
      <p:cViewPr varScale="1">
        <p:scale>
          <a:sx n="47" d="100"/>
          <a:sy n="47" d="100"/>
        </p:scale>
        <p:origin x="456" y="38"/>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Lst>
  <p:transition spd="med"/>
  <p:hf hd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stepanmihajlov@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106887"/>
            <a:ext cx="14652150" cy="43634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en-US" dirty="0"/>
              <a:t>Losing indices: How a </a:t>
            </a:r>
            <a:r>
              <a:rPr lang="en-US" dirty="0" err="1"/>
              <a:t>proprial</a:t>
            </a:r>
            <a:r>
              <a:rPr lang="en-US" dirty="0"/>
              <a:t>* article developed from a 2SG possessive in Northern Khanty</a:t>
            </a:r>
            <a:endParaRPr lang="ru-RU" dirty="0"/>
          </a:p>
        </p:txBody>
      </p:sp>
      <p:sp>
        <p:nvSpPr>
          <p:cNvPr id="53" name="Очень крутой подзаголовок презентации"/>
          <p:cNvSpPr txBox="1"/>
          <p:nvPr/>
        </p:nvSpPr>
        <p:spPr>
          <a:xfrm>
            <a:off x="7116914" y="7890577"/>
            <a:ext cx="11987854" cy="22077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en-US" dirty="0"/>
              <a:t>Stepan Mikhailov</a:t>
            </a:r>
          </a:p>
          <a:p>
            <a:r>
              <a:rPr lang="en-US" dirty="0">
                <a:hlinkClick r:id="rId2"/>
              </a:rPr>
              <a:t>stepanmihajlov@gmail.com</a:t>
            </a:r>
            <a:endParaRPr lang="en-US" dirty="0"/>
          </a:p>
          <a:p>
            <a:r>
              <a:rPr lang="en-US" dirty="0"/>
              <a:t>Laboratory of Formal Models in Linguistics, HSE University</a:t>
            </a:r>
            <a:endParaRPr dirty="0"/>
          </a:p>
        </p:txBody>
      </p:sp>
      <p:sp>
        <p:nvSpPr>
          <p:cNvPr id="54" name="Название подразделения,  лаборатории, факультета и т.д."/>
          <p:cNvSpPr txBox="1"/>
          <p:nvPr/>
        </p:nvSpPr>
        <p:spPr>
          <a:xfrm>
            <a:off x="7116915" y="1524283"/>
            <a:ext cx="7379341" cy="14369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p>
            <a:pPr algn="l">
              <a:defRPr sz="4200">
                <a:solidFill>
                  <a:srgbClr val="253957"/>
                </a:solidFill>
                <a:latin typeface="+mn-lt"/>
                <a:ea typeface="+mn-ea"/>
                <a:cs typeface="+mn-cs"/>
                <a:sym typeface="Arial Narrow"/>
              </a:defRPr>
            </a:pPr>
            <a:r>
              <a:rPr lang="en-US" dirty="0"/>
              <a:t>54th Annual Meeting of the </a:t>
            </a:r>
            <a:r>
              <a:rPr lang="en-US" dirty="0" err="1"/>
              <a:t>Societas</a:t>
            </a:r>
            <a:r>
              <a:rPr lang="en-US" dirty="0"/>
              <a:t> </a:t>
            </a:r>
            <a:r>
              <a:rPr lang="en-US" dirty="0" err="1"/>
              <a:t>Linguistica</a:t>
            </a:r>
            <a:r>
              <a:rPr lang="en-US" dirty="0"/>
              <a:t> Europaea, 2021</a:t>
            </a:r>
            <a:endParaRPr dirty="0"/>
          </a:p>
        </p:txBody>
      </p:sp>
      <p:sp>
        <p:nvSpPr>
          <p:cNvPr id="55" name="Москва, 2017"/>
          <p:cNvSpPr txBox="1"/>
          <p:nvPr/>
        </p:nvSpPr>
        <p:spPr>
          <a:xfrm>
            <a:off x="7116914" y="11830963"/>
            <a:ext cx="16380342" cy="6982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en-US" sz="3600" dirty="0"/>
              <a:t>*The title and the contents of the talk have been revised in accordance with new data.</a:t>
            </a:r>
            <a:endParaRPr sz="3600" dirty="0"/>
          </a:p>
        </p:txBody>
      </p:sp>
      <p:pic>
        <p:nvPicPr>
          <p:cNvPr id="56" name="Изображение" descr="Изображение"/>
          <p:cNvPicPr>
            <a:picLocks noChangeAspect="1"/>
          </p:cNvPicPr>
          <p:nvPr/>
        </p:nvPicPr>
        <p:blipFill>
          <a:blip r:embed="rId3"/>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1B8BF10-5CF4-4279-98A9-F962ED241F59}"/>
              </a:ext>
            </a:extLst>
          </p:cNvPr>
          <p:cNvSpPr txBox="1"/>
          <p:nvPr/>
        </p:nvSpPr>
        <p:spPr>
          <a:xfrm>
            <a:off x="1201065" y="3928247"/>
            <a:ext cx="21867655" cy="66793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 assume a situation semantic framework following Schwarz’s (2009) and </a:t>
            </a:r>
            <a:r>
              <a:rPr lang="en-US" sz="4400" dirty="0" err="1">
                <a:solidFill>
                  <a:srgbClr val="253957"/>
                </a:solidFill>
                <a:latin typeface="+mn-lt"/>
                <a:sym typeface="Arial Narrow"/>
              </a:rPr>
              <a:t>Elbourne’s</a:t>
            </a:r>
            <a:r>
              <a:rPr lang="en-US" sz="4400" dirty="0">
                <a:solidFill>
                  <a:srgbClr val="253957"/>
                </a:solidFill>
                <a:latin typeface="+mn-lt"/>
                <a:sym typeface="Arial Narrow"/>
              </a:rPr>
              <a:t> (2008, 2013) work on definite descriptions</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All predicates have an additional situational argument</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Situation pronouns are syntactically present in nominals, introduced by determiners </a:t>
            </a:r>
            <a:r>
              <a:rPr lang="en-US" sz="3600" dirty="0">
                <a:solidFill>
                  <a:srgbClr val="253957"/>
                </a:solidFill>
                <a:latin typeface="+mn-lt"/>
                <a:sym typeface="Arial Narrow"/>
              </a:rPr>
              <a:t>(possessives in our case)</a:t>
            </a:r>
            <a:r>
              <a:rPr lang="en-US" sz="4400" dirty="0">
                <a:solidFill>
                  <a:srgbClr val="253957"/>
                </a:solidFill>
                <a:latin typeface="+mn-lt"/>
                <a:sym typeface="Arial Narrow"/>
              </a:rPr>
              <a:t>, which models domain restriction effects</a:t>
            </a: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10</a:t>
            </a:fld>
            <a:endParaRPr lang="ru-RU" sz="3600" b="1" dirty="0"/>
          </a:p>
        </p:txBody>
      </p:sp>
      <p:sp>
        <p:nvSpPr>
          <p:cNvPr id="10" name="TextBox 9">
            <a:extLst>
              <a:ext uri="{FF2B5EF4-FFF2-40B4-BE49-F238E27FC236}">
                <a16:creationId xmlns:a16="http://schemas.microsoft.com/office/drawing/2014/main" id="{D87588FE-2831-4190-B83F-5277E8245153}"/>
              </a:ext>
            </a:extLst>
          </p:cNvPr>
          <p:cNvSpPr txBox="1"/>
          <p:nvPr/>
        </p:nvSpPr>
        <p:spPr>
          <a:xfrm>
            <a:off x="1201065" y="10490187"/>
            <a:ext cx="21071071" cy="26396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(8)	</a:t>
            </a:r>
            <a:r>
              <a:rPr lang="en-US" sz="3600" dirty="0">
                <a:latin typeface="Times New Roman" panose="02020603050405020304" pitchFamily="18" charset="0"/>
                <a:ea typeface="Times New Roman" panose="02020603050405020304" pitchFamily="18" charset="0"/>
              </a:rPr>
              <a:t>Structure of the English </a:t>
            </a:r>
            <a:r>
              <a:rPr lang="en-US" sz="3600" i="1" dirty="0">
                <a:latin typeface="Times New Roman" panose="02020603050405020304" pitchFamily="18" charset="0"/>
                <a:ea typeface="Times New Roman" panose="02020603050405020304" pitchFamily="18" charset="0"/>
              </a:rPr>
              <a:t>the cat</a:t>
            </a: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430338" algn="l"/>
                <a:tab pos="3060700" algn="l"/>
                <a:tab pos="5111750" algn="l"/>
                <a:tab pos="8886825" algn="l"/>
              </a:tabLst>
            </a:pPr>
            <a:r>
              <a:rPr lang="en-US" sz="3600" dirty="0">
                <a:effectLst/>
                <a:latin typeface="Times New Roman" panose="02020603050405020304" pitchFamily="18" charset="0"/>
                <a:ea typeface="MS Mincho" panose="02020609040205080304" pitchFamily="49" charset="-128"/>
              </a:rPr>
              <a:t>	[</a:t>
            </a:r>
            <a:r>
              <a:rPr lang="en-US" sz="3600" baseline="-25000" dirty="0">
                <a:latin typeface="Times New Roman" panose="02020603050405020304" pitchFamily="18" charset="0"/>
                <a:ea typeface="MS Mincho" panose="02020609040205080304" pitchFamily="49" charset="-128"/>
              </a:rPr>
              <a:t>DP</a:t>
            </a:r>
            <a:r>
              <a:rPr lang="en-US" sz="3600" dirty="0">
                <a:latin typeface="Times New Roman" panose="02020603050405020304" pitchFamily="18" charset="0"/>
                <a:ea typeface="MS Mincho" panose="02020609040205080304" pitchFamily="49" charset="-128"/>
              </a:rPr>
              <a:t> </a:t>
            </a:r>
            <a:r>
              <a:rPr lang="en-US" sz="3600" dirty="0">
                <a:effectLst/>
                <a:latin typeface="Times New Roman" panose="02020603050405020304" pitchFamily="18" charset="0"/>
                <a:ea typeface="MS Mincho" panose="02020609040205080304" pitchFamily="49" charset="-128"/>
              </a:rPr>
              <a:t>[</a:t>
            </a:r>
            <a:r>
              <a:rPr lang="en-US" sz="3600" baseline="-25000" dirty="0">
                <a:effectLst/>
                <a:latin typeface="Times New Roman" panose="02020603050405020304" pitchFamily="18" charset="0"/>
                <a:ea typeface="MS Mincho" panose="02020609040205080304" pitchFamily="49" charset="-128"/>
              </a:rPr>
              <a:t>D’</a:t>
            </a:r>
            <a:r>
              <a:rPr lang="en-US" sz="3600" dirty="0">
                <a:effectLst/>
                <a:latin typeface="Times New Roman" panose="02020603050405020304" pitchFamily="18" charset="0"/>
                <a:ea typeface="MS Mincho" panose="02020609040205080304" pitchFamily="49" charset="-128"/>
              </a:rPr>
              <a:t> </a:t>
            </a:r>
            <a:r>
              <a:rPr lang="en-US" sz="3600" i="1" dirty="0">
                <a:effectLst/>
                <a:latin typeface="Times New Roman" panose="02020603050405020304" pitchFamily="18" charset="0"/>
                <a:ea typeface="MS Mincho" panose="02020609040205080304" pitchFamily="49" charset="-128"/>
              </a:rPr>
              <a:t>the</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s</a:t>
            </a:r>
            <a:r>
              <a:rPr lang="en-US" sz="3600" baseline="-25000" dirty="0" err="1">
                <a:effectLst/>
                <a:latin typeface="Times New Roman" panose="02020603050405020304" pitchFamily="18" charset="0"/>
                <a:ea typeface="MS Mincho" panose="02020609040205080304" pitchFamily="49" charset="-128"/>
              </a:rPr>
              <a:t>r</a:t>
            </a:r>
            <a:r>
              <a:rPr lang="en-US" sz="3600" dirty="0">
                <a:effectLst/>
                <a:latin typeface="Times New Roman" panose="02020603050405020304" pitchFamily="18" charset="0"/>
                <a:ea typeface="MS Mincho" panose="02020609040205080304" pitchFamily="49" charset="-128"/>
              </a:rPr>
              <a:t> </a:t>
            </a:r>
            <a:r>
              <a:rPr lang="en-US" sz="3600" dirty="0">
                <a:latin typeface="Times New Roman" panose="02020603050405020304" pitchFamily="18" charset="0"/>
                <a:ea typeface="MS Mincho" panose="02020609040205080304" pitchFamily="49" charset="-128"/>
              </a:rPr>
              <a:t>] </a:t>
            </a:r>
            <a:r>
              <a:rPr lang="en-US" sz="3600" i="1" dirty="0">
                <a:latin typeface="Times New Roman" panose="02020603050405020304" pitchFamily="18" charset="0"/>
                <a:ea typeface="MS Mincho" panose="02020609040205080304" pitchFamily="49" charset="-128"/>
              </a:rPr>
              <a:t>cat</a:t>
            </a:r>
            <a:r>
              <a:rPr lang="en-US" sz="3600" dirty="0">
                <a:latin typeface="Times New Roman" panose="02020603050405020304" pitchFamily="18" charset="0"/>
                <a:ea typeface="MS Mincho" panose="02020609040205080304" pitchFamily="49" charset="-128"/>
              </a:rPr>
              <a:t> ]</a:t>
            </a:r>
          </a:p>
          <a:p>
            <a:pPr lvl="0" algn="just" fontAlgn="base">
              <a:lnSpc>
                <a:spcPct val="150000"/>
              </a:lnSpc>
              <a:spcBef>
                <a:spcPts val="600"/>
              </a:spcBef>
              <a:buSzPts val="1200"/>
              <a:tabLst>
                <a:tab pos="1430338" algn="l"/>
                <a:tab pos="3060700" algn="l"/>
                <a:tab pos="5111750" algn="l"/>
                <a:tab pos="8886825" algn="l"/>
              </a:tabLst>
            </a:pPr>
            <a:r>
              <a:rPr lang="en-US" sz="3600" dirty="0">
                <a:effectLst/>
                <a:latin typeface="Times New Roman" panose="02020603050405020304" pitchFamily="18" charset="0"/>
                <a:ea typeface="MS Mincho" panose="02020609040205080304" pitchFamily="49" charset="-128"/>
              </a:rPr>
              <a:t>	where </a:t>
            </a:r>
            <a:r>
              <a:rPr lang="en-US" sz="3600" dirty="0" err="1">
                <a:effectLst/>
                <a:latin typeface="Times New Roman" panose="02020603050405020304" pitchFamily="18" charset="0"/>
                <a:ea typeface="MS Mincho" panose="02020609040205080304" pitchFamily="49" charset="-128"/>
              </a:rPr>
              <a:t>s</a:t>
            </a:r>
            <a:r>
              <a:rPr lang="en-US" sz="3600" baseline="-25000" dirty="0" err="1">
                <a:effectLst/>
                <a:latin typeface="Times New Roman" panose="02020603050405020304" pitchFamily="18" charset="0"/>
                <a:ea typeface="MS Mincho" panose="02020609040205080304" pitchFamily="49" charset="-128"/>
              </a:rPr>
              <a:t>r</a:t>
            </a:r>
            <a:r>
              <a:rPr lang="en-US" sz="3600" dirty="0">
                <a:effectLst/>
                <a:latin typeface="Times New Roman" panose="02020603050405020304" pitchFamily="18" charset="0"/>
                <a:ea typeface="MS Mincho" panose="02020609040205080304" pitchFamily="49" charset="-128"/>
              </a:rPr>
              <a:t> is the resource situation pronoun w. r. </a:t>
            </a:r>
            <a:r>
              <a:rPr lang="en-US" sz="3600" dirty="0">
                <a:latin typeface="Times New Roman" panose="02020603050405020304" pitchFamily="18" charset="0"/>
                <a:ea typeface="MS Mincho" panose="02020609040205080304" pitchFamily="49" charset="-128"/>
              </a:rPr>
              <a:t>t. which the nominal is interpreted</a:t>
            </a:r>
            <a:endParaRPr lang="ru-RU" sz="3600" dirty="0">
              <a:effectLst/>
              <a:latin typeface="Times New Roman" panose="02020603050405020304" pitchFamily="18" charset="0"/>
              <a:ea typeface="MS Mincho" panose="02020609040205080304" pitchFamily="49" charset="-128"/>
            </a:endParaRPr>
          </a:p>
        </p:txBody>
      </p:sp>
      <p:sp>
        <p:nvSpPr>
          <p:cNvPr id="11" name="TextBox 10">
            <a:extLst>
              <a:ext uri="{FF2B5EF4-FFF2-40B4-BE49-F238E27FC236}">
                <a16:creationId xmlns:a16="http://schemas.microsoft.com/office/drawing/2014/main" id="{366F0419-F5B0-4F99-80AC-994968E4BAE9}"/>
              </a:ext>
            </a:extLst>
          </p:cNvPr>
          <p:cNvSpPr txBox="1"/>
          <p:nvPr/>
        </p:nvSpPr>
        <p:spPr>
          <a:xfrm>
            <a:off x="1203388" y="6858000"/>
            <a:ext cx="21071071" cy="1731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(6)	</a:t>
            </a:r>
            <a:r>
              <a:rPr lang="ru-RU" sz="3600" dirty="0">
                <a:effectLst/>
                <a:latin typeface="Times New Roman" panose="02020603050405020304" pitchFamily="18" charset="0"/>
                <a:ea typeface="MS Mincho" panose="02020609040205080304" pitchFamily="49" charset="-128"/>
              </a:rPr>
              <a:t>||</a:t>
            </a:r>
            <a:r>
              <a:rPr lang="en-US" sz="3600" dirty="0" err="1">
                <a:effectLst/>
                <a:latin typeface="Times New Roman" panose="02020603050405020304" pitchFamily="18" charset="0"/>
                <a:ea typeface="MS Mincho" panose="02020609040205080304" pitchFamily="49" charset="-128"/>
              </a:rPr>
              <a:t>kătˊi</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λ</a:t>
            </a:r>
            <a:r>
              <a:rPr lang="en-US" sz="3600" dirty="0">
                <a:effectLst/>
                <a:latin typeface="Times New Roman" panose="02020603050405020304" pitchFamily="18" charset="0"/>
                <a:ea typeface="MS Mincho" panose="02020609040205080304" pitchFamily="49" charset="-128"/>
              </a:rPr>
              <a:t>x ∈ D</a:t>
            </a:r>
            <a:r>
              <a:rPr lang="en-US" sz="3600" baseline="-25000" dirty="0">
                <a:effectLst/>
                <a:latin typeface="Times New Roman" panose="02020603050405020304" pitchFamily="18" charset="0"/>
                <a:ea typeface="MS Mincho" panose="02020609040205080304" pitchFamily="49" charset="-128"/>
              </a:rPr>
              <a:t>e</a:t>
            </a:r>
            <a:r>
              <a:rPr lang="en-US" sz="3600" dirty="0">
                <a:effectLst/>
                <a:latin typeface="Times New Roman" panose="02020603050405020304" pitchFamily="18" charset="0"/>
                <a:ea typeface="MS Mincho" panose="02020609040205080304" pitchFamily="49" charset="-128"/>
              </a:rPr>
              <a:t>.</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s ∈ D</a:t>
            </a:r>
            <a:r>
              <a:rPr lang="en-US" sz="3600" baseline="-250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x is a cat in s = </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x</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cat’(x)(s)</a:t>
            </a:r>
          </a:p>
          <a:p>
            <a:pPr lvl="0" algn="just" fontAlgn="base">
              <a:lnSpc>
                <a:spcPct val="150000"/>
              </a:lnSpc>
              <a:spcBef>
                <a:spcPts val="600"/>
              </a:spcBef>
              <a:buSzPts val="1200"/>
              <a:tabLst>
                <a:tab pos="1430338" algn="l"/>
                <a:tab pos="3060700" algn="l"/>
                <a:tab pos="5111750" algn="l"/>
                <a:tab pos="8886825" algn="l"/>
              </a:tabLst>
            </a:pPr>
            <a:r>
              <a:rPr lang="en-US" sz="3600" dirty="0">
                <a:effectLst/>
                <a:latin typeface="Times New Roman" panose="02020603050405020304" pitchFamily="18" charset="0"/>
                <a:ea typeface="Yu Mincho" panose="02020400000000000000" pitchFamily="18" charset="-128"/>
              </a:rPr>
              <a:t>(7)	</a:t>
            </a:r>
            <a:r>
              <a:rPr lang="ru-RU" sz="3600" dirty="0">
                <a:effectLst/>
                <a:latin typeface="Times New Roman" panose="02020603050405020304" pitchFamily="18" charset="0"/>
                <a:ea typeface="MS Mincho" panose="02020609040205080304" pitchFamily="49" charset="-128"/>
              </a:rPr>
              <a:t>||</a:t>
            </a:r>
            <a:r>
              <a:rPr lang="en-US" sz="3600" dirty="0" err="1">
                <a:latin typeface="Times New Roman" panose="02020603050405020304" pitchFamily="18" charset="0"/>
                <a:ea typeface="MS Mincho" panose="02020609040205080304" pitchFamily="49" charset="-128"/>
              </a:rPr>
              <a:t>mośλ</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λ</a:t>
            </a:r>
            <a:r>
              <a:rPr lang="en-US" sz="3600" dirty="0">
                <a:effectLst/>
                <a:latin typeface="Times New Roman" panose="02020603050405020304" pitchFamily="18" charset="0"/>
                <a:ea typeface="MS Mincho" panose="02020609040205080304" pitchFamily="49" charset="-128"/>
              </a:rPr>
              <a:t>x ∈ D</a:t>
            </a:r>
            <a:r>
              <a:rPr lang="en-US" sz="3600" baseline="-25000" dirty="0">
                <a:effectLst/>
                <a:latin typeface="Times New Roman" panose="02020603050405020304" pitchFamily="18" charset="0"/>
                <a:ea typeface="MS Mincho" panose="02020609040205080304" pitchFamily="49" charset="-128"/>
              </a:rPr>
              <a:t>e</a:t>
            </a:r>
            <a:r>
              <a:rPr lang="en-US" sz="3600" dirty="0">
                <a:effectLst/>
                <a:latin typeface="Times New Roman" panose="02020603050405020304" pitchFamily="18" charset="0"/>
                <a:ea typeface="MS Mincho" panose="02020609040205080304" pitchFamily="49" charset="-128"/>
              </a:rPr>
              <a:t>.</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s ∈ D</a:t>
            </a:r>
            <a:r>
              <a:rPr lang="en-US" sz="3600" baseline="-250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x purrs in s = </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x</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purr’(x)(s)</a:t>
            </a:r>
            <a:endParaRPr lang="ru-RU" sz="3600" dirty="0">
              <a:effectLst/>
              <a:latin typeface="Times New Roman" panose="02020603050405020304" pitchFamily="18" charset="0"/>
              <a:ea typeface="MS Mincho" panose="02020609040205080304" pitchFamily="49" charset="-128"/>
            </a:endParaRPr>
          </a:p>
        </p:txBody>
      </p:sp>
      <p:sp>
        <p:nvSpPr>
          <p:cNvPr id="14" name="Очень крутой заголовок…">
            <a:extLst>
              <a:ext uri="{FF2B5EF4-FFF2-40B4-BE49-F238E27FC236}">
                <a16:creationId xmlns:a16="http://schemas.microsoft.com/office/drawing/2014/main" id="{F7ECF8E6-77EA-4FC9-9317-CC22DD2141CF}"/>
              </a:ext>
            </a:extLst>
          </p:cNvPr>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 Framework: situation semantics</a:t>
            </a:r>
            <a:endParaRPr lang="ru-RU" dirty="0"/>
          </a:p>
        </p:txBody>
      </p:sp>
      <p:sp>
        <p:nvSpPr>
          <p:cNvPr id="13" name="Название подразделения, лаборатории, факультета и т.д.">
            <a:extLst>
              <a:ext uri="{FF2B5EF4-FFF2-40B4-BE49-F238E27FC236}">
                <a16:creationId xmlns:a16="http://schemas.microsoft.com/office/drawing/2014/main" id="{FEA7B25F-CB59-482D-A607-CF7C34D2BADB}"/>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0785881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1B8BF10-5CF4-4279-98A9-F962ED241F59}"/>
              </a:ext>
            </a:extLst>
          </p:cNvPr>
          <p:cNvSpPr txBox="1"/>
          <p:nvPr/>
        </p:nvSpPr>
        <p:spPr>
          <a:xfrm>
            <a:off x="1201065" y="4133244"/>
            <a:ext cx="21867655" cy="9428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Pronouns carry indices and are interpreted standardly with the Pronouns and Traces rule (Heim, </a:t>
            </a:r>
            <a:r>
              <a:rPr lang="en-US" sz="4400" dirty="0" err="1">
                <a:solidFill>
                  <a:srgbClr val="253957"/>
                </a:solidFill>
                <a:latin typeface="+mn-lt"/>
                <a:sym typeface="Arial Narrow"/>
              </a:rPr>
              <a:t>Kratzer</a:t>
            </a:r>
            <a:r>
              <a:rPr lang="en-US" sz="4400" dirty="0">
                <a:solidFill>
                  <a:srgbClr val="253957"/>
                </a:solidFill>
                <a:latin typeface="+mn-lt"/>
                <a:sym typeface="Arial Narrow"/>
              </a:rPr>
              <a:t> 1998; Schwarz 2009).</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Like any pronouns, the situation pronouns may either be free </a:t>
            </a:r>
            <a:r>
              <a:rPr lang="en-US" sz="3600" dirty="0">
                <a:solidFill>
                  <a:srgbClr val="253957"/>
                </a:solidFill>
                <a:latin typeface="+mn-lt"/>
                <a:sym typeface="Arial Narrow"/>
              </a:rPr>
              <a:t>(and be assigned a value by the contextually given assignment function)</a:t>
            </a:r>
            <a:r>
              <a:rPr lang="en-US" sz="4400" dirty="0">
                <a:solidFill>
                  <a:srgbClr val="253957"/>
                </a:solidFill>
                <a:latin typeface="+mn-lt"/>
                <a:sym typeface="Arial Narrow"/>
              </a:rPr>
              <a:t> or be bound by a higher operator (), which allows for covarying interpretations </a:t>
            </a:r>
            <a:r>
              <a:rPr lang="en-US" sz="3600" dirty="0">
                <a:solidFill>
                  <a:srgbClr val="253957"/>
                </a:solidFill>
                <a:latin typeface="+mn-lt"/>
                <a:sym typeface="Arial Narrow"/>
              </a:rPr>
              <a:t>(see below)</a:t>
            </a:r>
            <a:r>
              <a:rPr lang="en-US" sz="4400" dirty="0">
                <a:solidFill>
                  <a:srgbClr val="253957"/>
                </a:solidFill>
                <a:latin typeface="+mn-lt"/>
                <a:sym typeface="Arial Narrow"/>
              </a:rPr>
              <a:t>.</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In this talk I will only present lexical entries for the markers in question.</a:t>
            </a: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11</a:t>
            </a:fld>
            <a:endParaRPr lang="ru-RU" sz="3600" b="1" dirty="0"/>
          </a:p>
        </p:txBody>
      </p:sp>
      <p:sp>
        <p:nvSpPr>
          <p:cNvPr id="11" name="TextBox 10">
            <a:extLst>
              <a:ext uri="{FF2B5EF4-FFF2-40B4-BE49-F238E27FC236}">
                <a16:creationId xmlns:a16="http://schemas.microsoft.com/office/drawing/2014/main" id="{366F0419-F5B0-4F99-80AC-994968E4BAE9}"/>
              </a:ext>
            </a:extLst>
          </p:cNvPr>
          <p:cNvSpPr txBox="1"/>
          <p:nvPr/>
        </p:nvSpPr>
        <p:spPr>
          <a:xfrm>
            <a:off x="1201065" y="5647596"/>
            <a:ext cx="21071071" cy="35475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(9)	</a:t>
            </a:r>
            <a:r>
              <a:rPr lang="en-US" sz="3600" dirty="0">
                <a:effectLst/>
                <a:latin typeface="Times New Roman" panose="02020603050405020304" pitchFamily="18" charset="0"/>
                <a:ea typeface="MS Mincho" panose="02020609040205080304" pitchFamily="49" charset="-128"/>
              </a:rPr>
              <a:t>Pronouns and Traces</a:t>
            </a:r>
          </a:p>
          <a:p>
            <a:pPr lvl="0" algn="just" fontAlgn="base">
              <a:lnSpc>
                <a:spcPct val="150000"/>
              </a:lnSpc>
              <a:spcBef>
                <a:spcPts val="600"/>
              </a:spcBef>
              <a:buSzPts val="1200"/>
              <a:tabLst>
                <a:tab pos="1430338" algn="l"/>
                <a:tab pos="3060700" algn="l"/>
                <a:tab pos="5111750" algn="l"/>
                <a:tab pos="8886825" algn="l"/>
              </a:tabLst>
            </a:pPr>
            <a:r>
              <a:rPr lang="en-US" sz="3600" dirty="0">
                <a:latin typeface="Times New Roman" panose="02020603050405020304" pitchFamily="18" charset="0"/>
                <a:ea typeface="MS Mincho" panose="02020609040205080304" pitchFamily="49" charset="-128"/>
              </a:rPr>
              <a:t>	If </a:t>
            </a:r>
            <a:r>
              <a:rPr lang="en-US" sz="3600" i="1" dirty="0">
                <a:latin typeface="Times New Roman" panose="02020603050405020304" pitchFamily="18" charset="0"/>
                <a:ea typeface="MS Mincho" panose="02020609040205080304" pitchFamily="49" charset="-128"/>
                <a:cs typeface="Times New Roman" panose="02020603050405020304" pitchFamily="18" charset="0"/>
              </a:rPr>
              <a:t>α</a:t>
            </a:r>
            <a:r>
              <a:rPr lang="en-US" sz="3600" dirty="0">
                <a:latin typeface="Times New Roman" panose="02020603050405020304" pitchFamily="18" charset="0"/>
                <a:ea typeface="MS Mincho" panose="02020609040205080304" pitchFamily="49" charset="-128"/>
                <a:cs typeface="Times New Roman" panose="02020603050405020304" pitchFamily="18" charset="0"/>
              </a:rPr>
              <a:t> is a pronoun or trace, </a:t>
            </a:r>
            <a:r>
              <a:rPr lang="en-US" sz="3600" i="1" dirty="0">
                <a:latin typeface="Times New Roman" panose="02020603050405020304" pitchFamily="18" charset="0"/>
                <a:ea typeface="MS Mincho" panose="02020609040205080304" pitchFamily="49" charset="-128"/>
                <a:cs typeface="Times New Roman" panose="02020603050405020304" pitchFamily="18" charset="0"/>
              </a:rPr>
              <a:t>g</a:t>
            </a:r>
            <a:r>
              <a:rPr lang="en-US" sz="3600" dirty="0">
                <a:latin typeface="Times New Roman" panose="02020603050405020304" pitchFamily="18" charset="0"/>
                <a:ea typeface="MS Mincho" panose="02020609040205080304" pitchFamily="49" charset="-128"/>
                <a:cs typeface="Times New Roman" panose="02020603050405020304" pitchFamily="18" charset="0"/>
              </a:rPr>
              <a:t> is an assignment function, and </a:t>
            </a:r>
            <a:r>
              <a:rPr lang="en-US" sz="3600" i="1" dirty="0" err="1">
                <a:latin typeface="Times New Roman" panose="02020603050405020304" pitchFamily="18" charset="0"/>
                <a:ea typeface="MS Mincho" panose="02020609040205080304" pitchFamily="49" charset="-128"/>
                <a:cs typeface="Times New Roman" panose="02020603050405020304" pitchFamily="18" charset="0"/>
              </a:rPr>
              <a:t>i</a:t>
            </a:r>
            <a:r>
              <a:rPr lang="en-US" sz="3600" i="1"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a:latin typeface="Times New Roman" panose="02020603050405020304" pitchFamily="18" charset="0"/>
                <a:ea typeface="MS Mincho" panose="02020609040205080304" pitchFamily="49" charset="-128"/>
                <a:cs typeface="Times New Roman" panose="02020603050405020304" pitchFamily="18" charset="0"/>
              </a:rPr>
              <a:t>is in the domain of </a:t>
            </a:r>
            <a:r>
              <a:rPr lang="en-US" sz="3600" i="1" dirty="0">
                <a:latin typeface="Times New Roman" panose="02020603050405020304" pitchFamily="18" charset="0"/>
                <a:ea typeface="MS Mincho" panose="02020609040205080304" pitchFamily="49" charset="-128"/>
                <a:cs typeface="Times New Roman" panose="02020603050405020304" pitchFamily="18" charset="0"/>
              </a:rPr>
              <a:t>g</a:t>
            </a:r>
            <a:r>
              <a:rPr lang="en-US" sz="3600" dirty="0">
                <a:latin typeface="Times New Roman" panose="02020603050405020304" pitchFamily="18" charset="0"/>
                <a:ea typeface="MS Mincho" panose="02020609040205080304" pitchFamily="49" charset="-128"/>
                <a:cs typeface="Times New Roman" panose="02020603050405020304" pitchFamily="18" charset="0"/>
              </a:rPr>
              <a:t>, then ||</a:t>
            </a:r>
            <a:r>
              <a:rPr lang="el-GR" sz="3600" dirty="0">
                <a:latin typeface="Times New Roman" panose="02020603050405020304" pitchFamily="18" charset="0"/>
                <a:ea typeface="MS Mincho" panose="02020609040205080304" pitchFamily="49" charset="-128"/>
                <a:cs typeface="Times New Roman" panose="02020603050405020304" pitchFamily="18" charset="0"/>
              </a:rPr>
              <a:t>α</a:t>
            </a:r>
            <a:r>
              <a:rPr lang="en-US" sz="3600" baseline="-25000" dirty="0" err="1">
                <a:latin typeface="Times New Roman" panose="02020603050405020304" pitchFamily="18" charset="0"/>
                <a:ea typeface="MS Mincho" panose="02020609040205080304" pitchFamily="49" charset="-128"/>
                <a:cs typeface="Times New Roman" panose="02020603050405020304" pitchFamily="18" charset="0"/>
              </a:rPr>
              <a:t>i</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r>
              <a:rPr lang="en-US" sz="3600" baseline="30000" dirty="0" err="1">
                <a:latin typeface="Times New Roman" panose="02020603050405020304" pitchFamily="18" charset="0"/>
                <a:ea typeface="MS Mincho" panose="02020609040205080304" pitchFamily="49" charset="-128"/>
                <a:cs typeface="Times New Roman" panose="02020603050405020304" pitchFamily="18" charset="0"/>
              </a:rPr>
              <a:t>c,g</a:t>
            </a:r>
            <a:r>
              <a:rPr lang="en-US" sz="3600" baseline="-25000" dirty="0">
                <a:latin typeface="Times New Roman" panose="02020603050405020304" pitchFamily="18" charset="0"/>
                <a:ea typeface="MS Mincho" panose="02020609040205080304" pitchFamily="49" charset="-128"/>
                <a:cs typeface="Times New Roman" panose="02020603050405020304" pitchFamily="18" charset="0"/>
              </a:rPr>
              <a:t> </a:t>
            </a:r>
            <a:r>
              <a:rPr lang="en-US" sz="3600" dirty="0">
                <a:latin typeface="Times New Roman" panose="02020603050405020304" pitchFamily="18" charset="0"/>
                <a:ea typeface="MS Mincho" panose="02020609040205080304" pitchFamily="49" charset="-128"/>
                <a:cs typeface="Times New Roman" panose="02020603050405020304" pitchFamily="18" charset="0"/>
              </a:rPr>
              <a:t>= g(</a:t>
            </a:r>
            <a:r>
              <a:rPr lang="en-US" sz="3600" dirty="0" err="1">
                <a:latin typeface="Times New Roman" panose="02020603050405020304" pitchFamily="18" charset="0"/>
                <a:ea typeface="MS Mincho" panose="02020609040205080304" pitchFamily="49" charset="-128"/>
                <a:cs typeface="Times New Roman" panose="02020603050405020304" pitchFamily="18" charset="0"/>
              </a:rPr>
              <a:t>i</a:t>
            </a:r>
            <a:r>
              <a:rPr lang="en-US" sz="3600" dirty="0">
                <a:latin typeface="Times New Roman" panose="02020603050405020304" pitchFamily="18" charset="0"/>
                <a:ea typeface="MS Mincho" panose="02020609040205080304" pitchFamily="49" charset="-128"/>
                <a:cs typeface="Times New Roman" panose="02020603050405020304" pitchFamily="18" charset="0"/>
              </a:rPr>
              <a:t>)</a:t>
            </a:r>
            <a:endParaRPr lang="en-US" sz="3600" dirty="0">
              <a:effectLst/>
              <a:latin typeface="Times New Roman" panose="02020603050405020304" pitchFamily="18" charset="0"/>
              <a:ea typeface="MS Mincho" panose="02020609040205080304" pitchFamily="49" charset="-128"/>
            </a:endParaRPr>
          </a:p>
          <a:p>
            <a:pPr lvl="0" algn="just" fontAlgn="base">
              <a:lnSpc>
                <a:spcPct val="150000"/>
              </a:lnSpc>
              <a:spcBef>
                <a:spcPts val="600"/>
              </a:spcBef>
              <a:buSzPts val="1200"/>
              <a:tabLst>
                <a:tab pos="1430338" algn="l"/>
                <a:tab pos="3060700" algn="l"/>
                <a:tab pos="5111750" algn="l"/>
                <a:tab pos="8886825" algn="l"/>
              </a:tabLst>
            </a:pPr>
            <a:r>
              <a:rPr lang="en-US" sz="3600" dirty="0">
                <a:effectLst/>
                <a:latin typeface="Times New Roman" panose="02020603050405020304" pitchFamily="18" charset="0"/>
                <a:ea typeface="Yu Mincho" panose="02020400000000000000" pitchFamily="18" charset="-128"/>
              </a:rPr>
              <a:t>(10)	</a:t>
            </a:r>
            <a:r>
              <a:rPr lang="ru-RU" sz="3600" dirty="0">
                <a:effectLst/>
                <a:latin typeface="Times New Roman" panose="02020603050405020304" pitchFamily="18" charset="0"/>
                <a:ea typeface="MS Mincho" panose="02020609040205080304" pitchFamily="49" charset="-128"/>
              </a:rPr>
              <a:t>||</a:t>
            </a:r>
            <a:r>
              <a:rPr lang="en-US" sz="3600" dirty="0">
                <a:effectLst/>
                <a:latin typeface="Times New Roman" panose="02020603050405020304" pitchFamily="18" charset="0"/>
                <a:ea typeface="MS Mincho" panose="02020609040205080304" pitchFamily="49" charset="-128"/>
              </a:rPr>
              <a:t>he</a:t>
            </a:r>
            <a:r>
              <a:rPr lang="en-US" sz="3600" baseline="-25000" dirty="0">
                <a:effectLst/>
                <a:latin typeface="Times New Roman" panose="02020603050405020304" pitchFamily="18" charset="0"/>
                <a:ea typeface="MS Mincho" panose="02020609040205080304" pitchFamily="49" charset="-128"/>
              </a:rPr>
              <a:t>8</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a:t>
            </a:r>
            <a:r>
              <a:rPr lang="en-US" sz="3600" dirty="0">
                <a:effectLst/>
                <a:latin typeface="Times New Roman" panose="02020603050405020304" pitchFamily="18" charset="0"/>
                <a:ea typeface="MS Mincho" panose="02020609040205080304" pitchFamily="49" charset="-128"/>
              </a:rPr>
              <a:t>g(8) — the individual assigned to index 8 by assignment </a:t>
            </a:r>
            <a:r>
              <a:rPr lang="en-US" sz="3600" i="1" dirty="0">
                <a:effectLst/>
                <a:latin typeface="Times New Roman" panose="02020603050405020304" pitchFamily="18" charset="0"/>
                <a:ea typeface="MS Mincho" panose="02020609040205080304" pitchFamily="49" charset="-128"/>
              </a:rPr>
              <a:t>g</a:t>
            </a:r>
            <a:endParaRPr lang="en-US" sz="3600" dirty="0">
              <a:effectLst/>
              <a:latin typeface="Times New Roman" panose="02020603050405020304" pitchFamily="18" charset="0"/>
              <a:ea typeface="MS Mincho" panose="02020609040205080304" pitchFamily="49" charset="-128"/>
            </a:endParaRPr>
          </a:p>
          <a:p>
            <a:pPr lvl="0" algn="just" fontAlgn="base">
              <a:lnSpc>
                <a:spcPct val="150000"/>
              </a:lnSpc>
              <a:spcBef>
                <a:spcPts val="600"/>
              </a:spcBef>
              <a:buSzPts val="1200"/>
              <a:tabLst>
                <a:tab pos="1430338" algn="l"/>
                <a:tab pos="3060700" algn="l"/>
                <a:tab pos="5111750" algn="l"/>
                <a:tab pos="8886825" algn="l"/>
              </a:tabLst>
            </a:pPr>
            <a:r>
              <a:rPr lang="en-US" sz="3600" dirty="0">
                <a:latin typeface="Times New Roman" panose="02020603050405020304" pitchFamily="18" charset="0"/>
                <a:ea typeface="MS Mincho" panose="02020609040205080304" pitchFamily="49" charset="-128"/>
              </a:rPr>
              <a:t>(11)	||</a:t>
            </a:r>
            <a:r>
              <a:rPr lang="en-US" sz="3600" dirty="0" err="1">
                <a:latin typeface="Times New Roman" panose="02020603050405020304" pitchFamily="18" charset="0"/>
                <a:ea typeface="MS Mincho" panose="02020609040205080304" pitchFamily="49" charset="-128"/>
              </a:rPr>
              <a:t>s</a:t>
            </a:r>
            <a:r>
              <a:rPr lang="en-US" sz="3600" baseline="-25000" dirty="0" err="1">
                <a:latin typeface="Times New Roman" panose="02020603050405020304" pitchFamily="18" charset="0"/>
                <a:ea typeface="MS Mincho" panose="02020609040205080304" pitchFamily="49" charset="-128"/>
              </a:rPr>
              <a:t>r</a:t>
            </a:r>
            <a:r>
              <a:rPr lang="en-US" sz="3600" dirty="0">
                <a:latin typeface="Times New Roman" panose="02020603050405020304" pitchFamily="18" charset="0"/>
                <a:ea typeface="MS Mincho" panose="02020609040205080304" pitchFamily="49" charset="-128"/>
              </a:rPr>
              <a:t>||</a:t>
            </a:r>
            <a:r>
              <a:rPr lang="en-US" sz="3600" baseline="30000" dirty="0" err="1">
                <a:latin typeface="Times New Roman" panose="02020603050405020304" pitchFamily="18" charset="0"/>
                <a:ea typeface="MS Mincho" panose="02020609040205080304" pitchFamily="49" charset="-128"/>
              </a:rPr>
              <a:t>c,g</a:t>
            </a:r>
            <a:r>
              <a:rPr lang="en-US" sz="3600" dirty="0">
                <a:latin typeface="Times New Roman" panose="02020603050405020304" pitchFamily="18" charset="0"/>
                <a:ea typeface="MS Mincho" panose="02020609040205080304" pitchFamily="49" charset="-128"/>
              </a:rPr>
              <a:t> = g(</a:t>
            </a:r>
            <a:r>
              <a:rPr lang="en-US" sz="3600" dirty="0" err="1">
                <a:latin typeface="Times New Roman" panose="02020603050405020304" pitchFamily="18" charset="0"/>
                <a:ea typeface="MS Mincho" panose="02020609040205080304" pitchFamily="49" charset="-128"/>
              </a:rPr>
              <a:t>s</a:t>
            </a:r>
            <a:r>
              <a:rPr lang="en-US" sz="3600" baseline="-25000" dirty="0" err="1">
                <a:latin typeface="Times New Roman" panose="02020603050405020304" pitchFamily="18" charset="0"/>
                <a:ea typeface="MS Mincho" panose="02020609040205080304" pitchFamily="49" charset="-128"/>
              </a:rPr>
              <a:t>r</a:t>
            </a:r>
            <a:r>
              <a:rPr lang="en-US" sz="3600" dirty="0">
                <a:latin typeface="Times New Roman" panose="02020603050405020304" pitchFamily="18" charset="0"/>
                <a:ea typeface="MS Mincho" panose="02020609040205080304" pitchFamily="49" charset="-128"/>
              </a:rPr>
              <a:t>) — the situation assigned to index </a:t>
            </a:r>
            <a:r>
              <a:rPr lang="en-US" sz="3600" i="1" dirty="0">
                <a:latin typeface="Times New Roman" panose="02020603050405020304" pitchFamily="18" charset="0"/>
                <a:ea typeface="MS Mincho" panose="02020609040205080304" pitchFamily="49" charset="-128"/>
              </a:rPr>
              <a:t>r</a:t>
            </a:r>
            <a:r>
              <a:rPr lang="en-US" sz="3600" dirty="0">
                <a:latin typeface="Times New Roman" panose="02020603050405020304" pitchFamily="18" charset="0"/>
                <a:ea typeface="MS Mincho" panose="02020609040205080304" pitchFamily="49" charset="-128"/>
              </a:rPr>
              <a:t> by assignment </a:t>
            </a:r>
            <a:r>
              <a:rPr lang="en-US" sz="3600" i="1" dirty="0">
                <a:latin typeface="Times New Roman" panose="02020603050405020304" pitchFamily="18" charset="0"/>
                <a:ea typeface="MS Mincho" panose="02020609040205080304" pitchFamily="49" charset="-128"/>
              </a:rPr>
              <a:t>g</a:t>
            </a:r>
            <a:endParaRPr lang="ru-RU" sz="3600" dirty="0">
              <a:effectLst/>
              <a:latin typeface="Times New Roman" panose="02020603050405020304" pitchFamily="18" charset="0"/>
              <a:ea typeface="MS Mincho" panose="02020609040205080304" pitchFamily="49" charset="-128"/>
            </a:endParaRPr>
          </a:p>
        </p:txBody>
      </p:sp>
      <p:sp>
        <p:nvSpPr>
          <p:cNvPr id="14" name="Очень крутой заголовок…">
            <a:extLst>
              <a:ext uri="{FF2B5EF4-FFF2-40B4-BE49-F238E27FC236}">
                <a16:creationId xmlns:a16="http://schemas.microsoft.com/office/drawing/2014/main" id="{F7ECF8E6-77EA-4FC9-9317-CC22DD2141CF}"/>
              </a:ext>
            </a:extLst>
          </p:cNvPr>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 Framework: situation semantics</a:t>
            </a:r>
            <a:endParaRPr lang="ru-RU" dirty="0"/>
          </a:p>
        </p:txBody>
      </p:sp>
      <p:sp>
        <p:nvSpPr>
          <p:cNvPr id="16" name="TextBox 15">
            <a:extLst>
              <a:ext uri="{FF2B5EF4-FFF2-40B4-BE49-F238E27FC236}">
                <a16:creationId xmlns:a16="http://schemas.microsoft.com/office/drawing/2014/main" id="{18DBA5CE-F081-4F31-9BC4-66636E81442D}"/>
              </a:ext>
            </a:extLst>
          </p:cNvPr>
          <p:cNvSpPr txBox="1"/>
          <p:nvPr/>
        </p:nvSpPr>
        <p:spPr>
          <a:xfrm>
            <a:off x="1201064" y="11409850"/>
            <a:ext cx="21867655" cy="823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17678400" algn="l"/>
              </a:tabLst>
            </a:pPr>
            <a:r>
              <a:rPr lang="en-US" sz="3600" cap="small" dirty="0">
                <a:effectLst/>
                <a:latin typeface="Times New Roman" panose="02020603050405020304" pitchFamily="18" charset="0"/>
                <a:ea typeface="Times New Roman" panose="02020603050405020304" pitchFamily="18" charset="0"/>
              </a:rPr>
              <a:t>(12)	</a:t>
            </a:r>
            <a:r>
              <a:rPr lang="ru-RU" sz="3600" dirty="0">
                <a:effectLst/>
                <a:latin typeface="Times New Roman" panose="02020603050405020304" pitchFamily="18" charset="0"/>
                <a:ea typeface="MS Mincho" panose="02020609040205080304" pitchFamily="49" charset="-128"/>
              </a:rPr>
              <a:t>||</a:t>
            </a:r>
            <a:r>
              <a:rPr lang="el-GR" sz="3600" dirty="0">
                <a:effectLst/>
                <a:latin typeface="Times New Roman" panose="02020603050405020304" pitchFamily="18" charset="0"/>
                <a:ea typeface="MS Mincho" panose="02020609040205080304" pitchFamily="49" charset="-128"/>
              </a:rPr>
              <a:t>Σ</a:t>
            </a:r>
            <a:r>
              <a:rPr lang="en-US" sz="3600" baseline="-25000" dirty="0">
                <a:effectLst/>
                <a:latin typeface="Times New Roman" panose="02020603050405020304" pitchFamily="18" charset="0"/>
                <a:ea typeface="MS Mincho" panose="02020609040205080304" pitchFamily="49" charset="-128"/>
              </a:rPr>
              <a:t>n</a:t>
            </a:r>
            <a:r>
              <a:rPr lang="en-US" sz="3600" dirty="0">
                <a:effectLst/>
                <a:latin typeface="Times New Roman" panose="02020603050405020304" pitchFamily="18" charset="0"/>
                <a:ea typeface="MS Mincho" panose="02020609040205080304" pitchFamily="49" charset="-128"/>
              </a:rPr>
              <a:t> XP</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λ</a:t>
            </a:r>
            <a:r>
              <a:rPr lang="en-US" sz="36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||XP||</a:t>
            </a:r>
            <a:r>
              <a:rPr lang="en-US" sz="3600" baseline="30000" dirty="0">
                <a:latin typeface="Times New Roman" panose="02020603050405020304" pitchFamily="18" charset="0"/>
                <a:ea typeface="Yu Mincho" panose="02020400000000000000" pitchFamily="18" charset="-128"/>
              </a:rPr>
              <a:t>g[n → s]</a:t>
            </a:r>
            <a:r>
              <a:rPr lang="en-US" sz="3600" dirty="0">
                <a:latin typeface="Times New Roman" panose="02020603050405020304" pitchFamily="18" charset="0"/>
                <a:ea typeface="Yu Mincho" panose="02020400000000000000" pitchFamily="18" charset="-128"/>
              </a:rPr>
              <a:t>(s) 	</a:t>
            </a:r>
            <a:r>
              <a:rPr lang="en-US" sz="2800" dirty="0">
                <a:latin typeface="Times New Roman" panose="02020603050405020304" pitchFamily="18" charset="0"/>
                <a:ea typeface="Yu Mincho" panose="02020400000000000000" pitchFamily="18" charset="-128"/>
              </a:rPr>
              <a:t>Schwarz 2009, </a:t>
            </a:r>
            <a:r>
              <a:rPr lang="en-US" sz="2800" dirty="0" err="1">
                <a:latin typeface="Times New Roman" panose="02020603050405020304" pitchFamily="18" charset="0"/>
                <a:ea typeface="Yu Mincho" panose="02020400000000000000" pitchFamily="18" charset="-128"/>
              </a:rPr>
              <a:t>Büring</a:t>
            </a:r>
            <a:r>
              <a:rPr lang="en-US" sz="2800" dirty="0">
                <a:latin typeface="Times New Roman" panose="02020603050405020304" pitchFamily="18" charset="0"/>
                <a:ea typeface="Yu Mincho" panose="02020400000000000000" pitchFamily="18" charset="-128"/>
              </a:rPr>
              <a:t> 2004</a:t>
            </a:r>
            <a:endParaRPr lang="ru-RU" sz="36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2AEA0661-1A5C-4D4C-82A3-5BAAB99CB74C}"/>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61762446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1B8BF10-5CF4-4279-98A9-F962ED241F59}"/>
              </a:ext>
            </a:extLst>
          </p:cNvPr>
          <p:cNvSpPr txBox="1"/>
          <p:nvPr/>
        </p:nvSpPr>
        <p:spPr>
          <a:xfrm>
            <a:off x="1201065" y="4133244"/>
            <a:ext cx="22994029" cy="83413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In this talk I will consider how a grammatical expression’s indexicality may change as it evolves. Following standard </a:t>
            </a:r>
            <a:r>
              <a:rPr lang="en-US" sz="4400" dirty="0" err="1">
                <a:solidFill>
                  <a:srgbClr val="253957"/>
                </a:solidFill>
                <a:latin typeface="+mn-lt"/>
                <a:sym typeface="Arial Narrow"/>
              </a:rPr>
              <a:t>Kaplanian</a:t>
            </a:r>
            <a:r>
              <a:rPr lang="en-US" sz="4400" dirty="0">
                <a:solidFill>
                  <a:srgbClr val="253957"/>
                </a:solidFill>
                <a:latin typeface="+mn-lt"/>
                <a:sym typeface="Arial Narrow"/>
              </a:rPr>
              <a:t> definitions (Kaplan 1989, </a:t>
            </a:r>
            <a:r>
              <a:rPr lang="en-US" sz="4400" dirty="0" err="1">
                <a:solidFill>
                  <a:srgbClr val="253957"/>
                </a:solidFill>
                <a:latin typeface="+mn-lt"/>
                <a:sym typeface="Arial Narrow"/>
              </a:rPr>
              <a:t>Recanati</a:t>
            </a:r>
            <a:r>
              <a:rPr lang="en-US" sz="4400" dirty="0">
                <a:solidFill>
                  <a:srgbClr val="253957"/>
                </a:solidFill>
                <a:latin typeface="+mn-lt"/>
                <a:sym typeface="Arial Narrow"/>
              </a:rPr>
              <a:t> 2005, Braun 2017):</a:t>
            </a:r>
            <a:endParaRPr lang="ru-RU"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 will be calling the </a:t>
            </a:r>
            <a:r>
              <a:rPr lang="en-US" sz="4400" b="1" dirty="0">
                <a:solidFill>
                  <a:srgbClr val="253957"/>
                </a:solidFill>
                <a:latin typeface="+mn-lt"/>
                <a:sym typeface="Arial Narrow"/>
              </a:rPr>
              <a:t>semantic content </a:t>
            </a:r>
            <a:r>
              <a:rPr lang="en-US" sz="4400" dirty="0">
                <a:solidFill>
                  <a:srgbClr val="253957"/>
                </a:solidFill>
                <a:latin typeface="+mn-lt"/>
                <a:sym typeface="Arial Narrow"/>
              </a:rPr>
              <a:t>of an expression that </a:t>
            </a:r>
            <a:r>
              <a:rPr lang="en-US" sz="4400" b="1" dirty="0">
                <a:solidFill>
                  <a:srgbClr val="253957"/>
                </a:solidFill>
                <a:latin typeface="+mn-lt"/>
                <a:sym typeface="Arial Narrow"/>
              </a:rPr>
              <a:t>function from </a:t>
            </a:r>
            <a:r>
              <a:rPr lang="en-US" sz="4400" dirty="0">
                <a:solidFill>
                  <a:srgbClr val="253957"/>
                </a:solidFill>
                <a:latin typeface="+mn-lt"/>
                <a:sym typeface="Arial Narrow"/>
              </a:rPr>
              <a:t>circumstances of evaluation (</a:t>
            </a:r>
            <a:r>
              <a:rPr lang="en-US" sz="4400" b="1" dirty="0">
                <a:solidFill>
                  <a:srgbClr val="253957"/>
                </a:solidFill>
                <a:latin typeface="+mn-lt"/>
                <a:sym typeface="Arial Narrow"/>
              </a:rPr>
              <a:t>situations</a:t>
            </a:r>
            <a:r>
              <a:rPr lang="en-US" sz="4400" dirty="0">
                <a:solidFill>
                  <a:srgbClr val="253957"/>
                </a:solidFill>
                <a:latin typeface="+mn-lt"/>
                <a:sym typeface="Arial Narrow"/>
              </a:rPr>
              <a:t>) </a:t>
            </a:r>
            <a:r>
              <a:rPr lang="en-US" sz="4400" b="1" dirty="0">
                <a:solidFill>
                  <a:srgbClr val="253957"/>
                </a:solidFill>
                <a:latin typeface="+mn-lt"/>
                <a:sym typeface="Arial Narrow"/>
              </a:rPr>
              <a:t>to extensions </a:t>
            </a:r>
            <a:r>
              <a:rPr lang="en-US" sz="4400" dirty="0">
                <a:solidFill>
                  <a:srgbClr val="253957"/>
                </a:solidFill>
                <a:latin typeface="+mn-lt"/>
                <a:sym typeface="Arial Narrow"/>
              </a:rPr>
              <a:t>that, given a situation, for a given expression returns its extension.</a:t>
            </a:r>
          </a:p>
          <a:p>
            <a:pPr marL="571500" lvl="0" indent="-571500" algn="l">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3600" i="1" dirty="0">
                <a:solidFill>
                  <a:srgbClr val="253957"/>
                </a:solidFill>
                <a:latin typeface="+mn-lt"/>
                <a:sym typeface="Arial Narrow"/>
              </a:rPr>
              <a:t>E.g. </a:t>
            </a:r>
            <a:r>
              <a:rPr lang="en-US" sz="3600" dirty="0">
                <a:solidFill>
                  <a:srgbClr val="253957"/>
                </a:solidFill>
                <a:latin typeface="+mn-lt"/>
                <a:sym typeface="Arial Narrow"/>
              </a:rPr>
              <a:t>the semantic content of () given some </a:t>
            </a:r>
            <a:r>
              <a:rPr lang="en-US" sz="3600" i="1" dirty="0">
                <a:solidFill>
                  <a:srgbClr val="253957"/>
                </a:solidFill>
                <a:latin typeface="+mn-lt"/>
                <a:sym typeface="Arial Narrow"/>
              </a:rPr>
              <a:t>x</a:t>
            </a:r>
            <a:r>
              <a:rPr lang="en-US" sz="3600" dirty="0">
                <a:solidFill>
                  <a:srgbClr val="253957"/>
                </a:solidFill>
                <a:latin typeface="+mn-lt"/>
                <a:sym typeface="Arial Narrow"/>
              </a:rPr>
              <a:t> is that function of type [s → t] which for a given situation </a:t>
            </a:r>
            <a:r>
              <a:rPr lang="en-US" sz="3600" i="1" dirty="0">
                <a:solidFill>
                  <a:srgbClr val="253957"/>
                </a:solidFill>
                <a:latin typeface="+mn-lt"/>
                <a:sym typeface="Arial Narrow"/>
              </a:rPr>
              <a:t>s</a:t>
            </a:r>
            <a:r>
              <a:rPr lang="en-US" sz="3600" dirty="0">
                <a:solidFill>
                  <a:srgbClr val="253957"/>
                </a:solidFill>
                <a:latin typeface="+mn-lt"/>
                <a:sym typeface="Arial Narrow"/>
              </a:rPr>
              <a:t> returns </a:t>
            </a:r>
            <a:r>
              <a:rPr lang="en-US" sz="3600" dirty="0">
                <a:solidFill>
                  <a:srgbClr val="253957"/>
                </a:solidFill>
                <a:latin typeface="Cambria Math" panose="02040503050406030204" pitchFamily="18" charset="0"/>
                <a:ea typeface="Cambria Math" panose="02040503050406030204" pitchFamily="18" charset="0"/>
                <a:sym typeface="Arial Narrow"/>
              </a:rPr>
              <a:t>true</a:t>
            </a:r>
            <a:r>
              <a:rPr lang="en-US" sz="3600" dirty="0">
                <a:solidFill>
                  <a:srgbClr val="253957"/>
                </a:solidFill>
                <a:latin typeface="+mn-lt"/>
                <a:sym typeface="Arial Narrow"/>
              </a:rPr>
              <a:t> </a:t>
            </a:r>
            <a:r>
              <a:rPr lang="en-US" sz="3600" dirty="0" err="1">
                <a:solidFill>
                  <a:srgbClr val="253957"/>
                </a:solidFill>
                <a:latin typeface="+mn-lt"/>
                <a:sym typeface="Arial Narrow"/>
              </a:rPr>
              <a:t>iff</a:t>
            </a:r>
            <a:r>
              <a:rPr lang="en-US" sz="3600" dirty="0">
                <a:solidFill>
                  <a:srgbClr val="253957"/>
                </a:solidFill>
                <a:latin typeface="+mn-lt"/>
                <a:sym typeface="Arial Narrow"/>
              </a:rPr>
              <a:t> </a:t>
            </a:r>
            <a:r>
              <a:rPr lang="en-US" sz="3600" i="1" dirty="0">
                <a:solidFill>
                  <a:srgbClr val="253957"/>
                </a:solidFill>
                <a:latin typeface="+mn-lt"/>
                <a:sym typeface="Arial Narrow"/>
              </a:rPr>
              <a:t>x</a:t>
            </a:r>
            <a:r>
              <a:rPr lang="en-US" sz="3600" dirty="0">
                <a:solidFill>
                  <a:srgbClr val="253957"/>
                </a:solidFill>
                <a:latin typeface="+mn-lt"/>
                <a:sym typeface="Arial Narrow"/>
              </a:rPr>
              <a:t> is a cat in </a:t>
            </a:r>
            <a:r>
              <a:rPr lang="en-US" sz="3600" i="1" dirty="0">
                <a:solidFill>
                  <a:srgbClr val="253957"/>
                </a:solidFill>
                <a:latin typeface="+mn-lt"/>
                <a:sym typeface="Arial Narrow"/>
              </a:rPr>
              <a:t>s</a:t>
            </a:r>
            <a:r>
              <a:rPr lang="en-US" sz="3600" dirty="0">
                <a:solidFill>
                  <a:srgbClr val="253957"/>
                </a:solidFill>
                <a:latin typeface="+mn-lt"/>
                <a:sym typeface="Arial Narrow"/>
              </a:rPr>
              <a:t>. </a:t>
            </a:r>
            <a:endParaRPr lang="en-US" sz="3600" i="1"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i="1"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An </a:t>
            </a:r>
            <a:r>
              <a:rPr lang="en-US" sz="4400" b="1" dirty="0">
                <a:solidFill>
                  <a:srgbClr val="253957"/>
                </a:solidFill>
                <a:latin typeface="+mn-lt"/>
                <a:sym typeface="Arial Narrow"/>
              </a:rPr>
              <a:t>expression is </a:t>
            </a:r>
            <a:r>
              <a:rPr lang="en-US" sz="4400" dirty="0">
                <a:solidFill>
                  <a:srgbClr val="253957"/>
                </a:solidFill>
                <a:latin typeface="+mn-lt"/>
                <a:sym typeface="Arial Narrow"/>
              </a:rPr>
              <a:t>(semantically) </a:t>
            </a:r>
            <a:r>
              <a:rPr lang="en-US" sz="4400" b="1" dirty="0">
                <a:solidFill>
                  <a:srgbClr val="253957"/>
                </a:solidFill>
                <a:latin typeface="+mn-lt"/>
                <a:sym typeface="Arial Narrow"/>
              </a:rPr>
              <a:t>indexical </a:t>
            </a:r>
            <a:r>
              <a:rPr lang="en-US" sz="4400" dirty="0" err="1">
                <a:solidFill>
                  <a:srgbClr val="253957"/>
                </a:solidFill>
                <a:latin typeface="+mn-lt"/>
                <a:sym typeface="Arial Narrow"/>
              </a:rPr>
              <a:t>iff</a:t>
            </a:r>
            <a:r>
              <a:rPr lang="en-US" sz="4400" dirty="0">
                <a:solidFill>
                  <a:srgbClr val="253957"/>
                </a:solidFill>
                <a:latin typeface="+mn-lt"/>
                <a:sym typeface="Arial Narrow"/>
              </a:rPr>
              <a:t> </a:t>
            </a:r>
            <a:r>
              <a:rPr lang="en-US" sz="4400" b="1" dirty="0">
                <a:solidFill>
                  <a:srgbClr val="253957"/>
                </a:solidFill>
                <a:latin typeface="+mn-lt"/>
                <a:sym typeface="Arial Narrow"/>
              </a:rPr>
              <a:t>its semantic content varies with context</a:t>
            </a:r>
            <a:r>
              <a:rPr lang="en-US" sz="4400" dirty="0">
                <a:solidFill>
                  <a:srgbClr val="253957"/>
                </a:solidFill>
                <a:latin typeface="+mn-lt"/>
                <a:sym typeface="Arial Narrow"/>
              </a:rPr>
              <a:t>.</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context is modelled here as two parameters of interpretation</a:t>
            </a:r>
            <a:r>
              <a:rPr lang="en-US" sz="4400" i="1" dirty="0">
                <a:solidFill>
                  <a:srgbClr val="253957"/>
                </a:solidFill>
                <a:latin typeface="+mn-lt"/>
                <a:sym typeface="Arial Narrow"/>
              </a:rPr>
              <a:t> c</a:t>
            </a:r>
            <a:r>
              <a:rPr lang="en-US" sz="4400" dirty="0">
                <a:solidFill>
                  <a:srgbClr val="253957"/>
                </a:solidFill>
                <a:latin typeface="+mn-lt"/>
                <a:sym typeface="Arial Narrow"/>
              </a:rPr>
              <a:t> and </a:t>
            </a:r>
            <a:r>
              <a:rPr lang="en-US" sz="4400" i="1" dirty="0">
                <a:solidFill>
                  <a:srgbClr val="253957"/>
                </a:solidFill>
                <a:latin typeface="+mn-lt"/>
                <a:sym typeface="Arial Narrow"/>
              </a:rPr>
              <a:t>g</a:t>
            </a:r>
            <a:r>
              <a:rPr lang="en-US" sz="4400" dirty="0">
                <a:solidFill>
                  <a:srgbClr val="253957"/>
                </a:solidFill>
                <a:latin typeface="+mn-lt"/>
                <a:sym typeface="Arial Narrow"/>
              </a:rPr>
              <a:t>: </a:t>
            </a:r>
          </a:p>
          <a:p>
            <a:pPr marL="571500" lvl="0" indent="-571500" algn="l">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3600" dirty="0">
                <a:solidFill>
                  <a:srgbClr val="253957"/>
                </a:solidFill>
                <a:latin typeface="+mn-lt"/>
                <a:sym typeface="Arial Narrow"/>
              </a:rPr>
              <a:t>context </a:t>
            </a:r>
            <a:r>
              <a:rPr lang="en-US" sz="3600" i="1" dirty="0">
                <a:solidFill>
                  <a:srgbClr val="253957"/>
                </a:solidFill>
                <a:latin typeface="+mn-lt"/>
                <a:sym typeface="Arial Narrow"/>
              </a:rPr>
              <a:t>c</a:t>
            </a:r>
            <a:r>
              <a:rPr lang="en-US" sz="3600" dirty="0">
                <a:solidFill>
                  <a:srgbClr val="253957"/>
                </a:solidFill>
                <a:latin typeface="+mn-lt"/>
                <a:sym typeface="Arial Narrow"/>
              </a:rPr>
              <a:t> — an n-tuple containing the interlocutors, the time of the speech situation, </a:t>
            </a:r>
            <a:r>
              <a:rPr lang="en-US" sz="3600" i="1" dirty="0">
                <a:solidFill>
                  <a:srgbClr val="253957"/>
                </a:solidFill>
                <a:latin typeface="+mn-lt"/>
                <a:sym typeface="Arial Narrow"/>
              </a:rPr>
              <a:t>etc.</a:t>
            </a:r>
            <a:r>
              <a:rPr lang="en-US" sz="3600" dirty="0">
                <a:solidFill>
                  <a:srgbClr val="253957"/>
                </a:solidFill>
                <a:latin typeface="+mn-lt"/>
                <a:sym typeface="Arial Narrow"/>
              </a:rPr>
              <a:t> and an assignment function </a:t>
            </a:r>
            <a:r>
              <a:rPr lang="en-US" sz="3600" i="1" dirty="0">
                <a:solidFill>
                  <a:srgbClr val="253957"/>
                </a:solidFill>
                <a:latin typeface="+mn-lt"/>
                <a:sym typeface="Arial Narrow"/>
              </a:rPr>
              <a:t>g</a:t>
            </a:r>
            <a:r>
              <a:rPr lang="en-US" sz="3600" dirty="0">
                <a:solidFill>
                  <a:srgbClr val="253957"/>
                </a:solidFill>
                <a:latin typeface="+mn-lt"/>
                <a:sym typeface="Arial Narrow"/>
              </a:rPr>
              <a:t>, which together with indices models reference.</a:t>
            </a: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12</a:t>
            </a:fld>
            <a:endParaRPr lang="ru-RU" sz="3600" b="1" dirty="0"/>
          </a:p>
        </p:txBody>
      </p:sp>
      <p:sp>
        <p:nvSpPr>
          <p:cNvPr id="11" name="TextBox 10">
            <a:extLst>
              <a:ext uri="{FF2B5EF4-FFF2-40B4-BE49-F238E27FC236}">
                <a16:creationId xmlns:a16="http://schemas.microsoft.com/office/drawing/2014/main" id="{366F0419-F5B0-4F99-80AC-994968E4BAE9}"/>
              </a:ext>
            </a:extLst>
          </p:cNvPr>
          <p:cNvSpPr txBox="1"/>
          <p:nvPr/>
        </p:nvSpPr>
        <p:spPr>
          <a:xfrm>
            <a:off x="1201063" y="12474629"/>
            <a:ext cx="21071071" cy="823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(14</a:t>
            </a:r>
            <a:r>
              <a:rPr lang="en-US" sz="3600" dirty="0">
                <a:effectLst/>
                <a:latin typeface="Times New Roman" panose="02020603050405020304" pitchFamily="18" charset="0"/>
                <a:ea typeface="Yu Mincho" panose="02020400000000000000" pitchFamily="18" charset="-128"/>
              </a:rPr>
              <a:t>)	</a:t>
            </a:r>
            <a:r>
              <a:rPr lang="ru-RU" sz="3600" dirty="0">
                <a:effectLst/>
                <a:latin typeface="Times New Roman" panose="02020603050405020304" pitchFamily="18" charset="0"/>
                <a:ea typeface="MS Mincho" panose="02020609040205080304" pitchFamily="49" charset="-128"/>
              </a:rPr>
              <a:t>||</a:t>
            </a:r>
            <a:r>
              <a:rPr lang="en-US" sz="3600" dirty="0">
                <a:effectLst/>
                <a:latin typeface="Times New Roman" panose="02020603050405020304" pitchFamily="18" charset="0"/>
                <a:ea typeface="MS Mincho" panose="02020609040205080304" pitchFamily="49" charset="-128"/>
              </a:rPr>
              <a:t>he</a:t>
            </a:r>
            <a:r>
              <a:rPr lang="en-US" sz="3600" baseline="-25000" dirty="0">
                <a:effectLst/>
                <a:latin typeface="Times New Roman" panose="02020603050405020304" pitchFamily="18" charset="0"/>
                <a:ea typeface="MS Mincho" panose="02020609040205080304" pitchFamily="49" charset="-128"/>
              </a:rPr>
              <a:t>8</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a:t>
            </a:r>
            <a:r>
              <a:rPr lang="en-US" sz="3600" dirty="0">
                <a:effectLst/>
                <a:latin typeface="Times New Roman" panose="02020603050405020304" pitchFamily="18" charset="0"/>
                <a:ea typeface="MS Mincho" panose="02020609040205080304" pitchFamily="49" charset="-128"/>
              </a:rPr>
              <a:t>g(8) — the individual assigned to index 8 by assignment </a:t>
            </a:r>
            <a:r>
              <a:rPr lang="en-US" sz="3600" i="1" dirty="0">
                <a:effectLst/>
                <a:latin typeface="Times New Roman" panose="02020603050405020304" pitchFamily="18" charset="0"/>
                <a:ea typeface="MS Mincho" panose="02020609040205080304" pitchFamily="49" charset="-128"/>
              </a:rPr>
              <a:t>g</a:t>
            </a:r>
            <a:endParaRPr lang="ru-RU" sz="3600" dirty="0">
              <a:effectLst/>
              <a:latin typeface="Times New Roman" panose="02020603050405020304" pitchFamily="18" charset="0"/>
              <a:ea typeface="MS Mincho" panose="02020609040205080304" pitchFamily="49" charset="-128"/>
            </a:endParaRPr>
          </a:p>
        </p:txBody>
      </p:sp>
      <p:sp>
        <p:nvSpPr>
          <p:cNvPr id="14" name="Очень крутой заголовок…">
            <a:extLst>
              <a:ext uri="{FF2B5EF4-FFF2-40B4-BE49-F238E27FC236}">
                <a16:creationId xmlns:a16="http://schemas.microsoft.com/office/drawing/2014/main" id="{F7ECF8E6-77EA-4FC9-9317-CC22DD2141CF}"/>
              </a:ext>
            </a:extLst>
          </p:cNvPr>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 Framework: indexicality</a:t>
            </a:r>
            <a:endParaRPr lang="ru-RU" dirty="0"/>
          </a:p>
        </p:txBody>
      </p:sp>
      <p:sp>
        <p:nvSpPr>
          <p:cNvPr id="17" name="TextBox 16">
            <a:extLst>
              <a:ext uri="{FF2B5EF4-FFF2-40B4-BE49-F238E27FC236}">
                <a16:creationId xmlns:a16="http://schemas.microsoft.com/office/drawing/2014/main" id="{347209A2-22DE-4CF7-915A-9BC86682BC81}"/>
              </a:ext>
            </a:extLst>
          </p:cNvPr>
          <p:cNvSpPr txBox="1"/>
          <p:nvPr/>
        </p:nvSpPr>
        <p:spPr>
          <a:xfrm>
            <a:off x="1201064" y="8288405"/>
            <a:ext cx="21071071"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(13)	</a:t>
            </a:r>
            <a:r>
              <a:rPr lang="ru-RU" sz="3600" dirty="0">
                <a:effectLst/>
                <a:latin typeface="Times New Roman" panose="02020603050405020304" pitchFamily="18" charset="0"/>
                <a:ea typeface="MS Mincho" panose="02020609040205080304" pitchFamily="49" charset="-128"/>
              </a:rPr>
              <a:t>||</a:t>
            </a:r>
            <a:r>
              <a:rPr lang="en-US" sz="3600" dirty="0" err="1">
                <a:effectLst/>
                <a:latin typeface="Times New Roman" panose="02020603050405020304" pitchFamily="18" charset="0"/>
                <a:ea typeface="MS Mincho" panose="02020609040205080304" pitchFamily="49" charset="-128"/>
              </a:rPr>
              <a:t>kătˊi</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λ</a:t>
            </a:r>
            <a:r>
              <a:rPr lang="en-US" sz="3600" dirty="0">
                <a:effectLst/>
                <a:latin typeface="Times New Roman" panose="02020603050405020304" pitchFamily="18" charset="0"/>
                <a:ea typeface="MS Mincho" panose="02020609040205080304" pitchFamily="49" charset="-128"/>
              </a:rPr>
              <a:t>x</a:t>
            </a:r>
            <a:r>
              <a:rPr lang="ru-RU" sz="3600" dirty="0">
                <a:effectLst/>
                <a:latin typeface="Times New Roman" panose="02020603050405020304" pitchFamily="18" charset="0"/>
                <a:ea typeface="MS Mincho" panose="02020609040205080304" pitchFamily="49" charset="-128"/>
              </a:rPr>
              <a:t>λ</a:t>
            </a:r>
            <a:r>
              <a:rPr lang="en-US" sz="3600" dirty="0">
                <a:effectLst/>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Yu Mincho" panose="02020400000000000000" pitchFamily="18" charset="-128"/>
              </a:rPr>
              <a:t>. cat’(x)(s)</a:t>
            </a:r>
            <a:endParaRPr lang="ru-RU" sz="36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10662664-D32C-40A1-A4B3-7663B91CF956}"/>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40601401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t>Proper possessive </a:t>
            </a:r>
            <a:r>
              <a:rPr lang="en-US" i="1" dirty="0"/>
              <a:t>-</a:t>
            </a:r>
            <a:r>
              <a:rPr lang="en-US" i="1" dirty="0" err="1"/>
              <a:t>en</a:t>
            </a:r>
            <a:r>
              <a:rPr lang="en-US" baseline="30000" dirty="0" err="1"/>
              <a:t>I</a:t>
            </a:r>
            <a:r>
              <a:rPr lang="en-US" dirty="0"/>
              <a:t>: </a:t>
            </a:r>
            <a:r>
              <a:rPr lang="en-US" dirty="0" err="1"/>
              <a:t>PossP</a:t>
            </a:r>
            <a:r>
              <a:rPr lang="en-US" dirty="0"/>
              <a:t> structure</a:t>
            </a:r>
            <a:endParaRPr lang="ru-RU" dirty="0"/>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13</a:t>
            </a:fld>
            <a:endParaRPr lang="ru-RU" sz="3600" b="1" dirty="0"/>
          </a:p>
        </p:txBody>
      </p:sp>
    </p:spTree>
    <p:extLst>
      <p:ext uri="{BB962C8B-B14F-4D97-AF65-F5344CB8AC3E}">
        <p14:creationId xmlns:p14="http://schemas.microsoft.com/office/powerpoint/2010/main" val="289515259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Proper possessive -</a:t>
            </a:r>
            <a:r>
              <a:rPr lang="en-US" dirty="0" err="1"/>
              <a:t>en</a:t>
            </a:r>
            <a:r>
              <a:rPr lang="en-US" baseline="30000" dirty="0" err="1"/>
              <a:t>I</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14</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50809" y="4380955"/>
            <a:ext cx="10005087" cy="9069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Depending on the plurality of the Addressee either the singular or the non-singular POSS2 is used</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Both its form and its content depend on the context</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table presents the possessive paradigm </a:t>
            </a:r>
            <a:r>
              <a:rPr lang="en-US" sz="3600" dirty="0">
                <a:solidFill>
                  <a:srgbClr val="253957"/>
                </a:solidFill>
                <a:latin typeface="+mn-lt"/>
                <a:sym typeface="Arial Narrow"/>
              </a:rPr>
              <a:t>(with the dual number column omitted)</a:t>
            </a:r>
            <a:endParaRPr lang="en-US" sz="4400" dirty="0">
              <a:solidFill>
                <a:srgbClr val="253957"/>
              </a:solidFill>
              <a:latin typeface="+mn-lt"/>
              <a:sym typeface="Arial Narrow"/>
            </a:endParaRPr>
          </a:p>
        </p:txBody>
      </p:sp>
      <p:sp>
        <p:nvSpPr>
          <p:cNvPr id="12" name="TextBox 11">
            <a:extLst>
              <a:ext uri="{FF2B5EF4-FFF2-40B4-BE49-F238E27FC236}">
                <a16:creationId xmlns:a16="http://schemas.microsoft.com/office/drawing/2014/main" id="{9C90C20B-6E2C-41E9-856D-F483BF44432C}"/>
              </a:ext>
            </a:extLst>
          </p:cNvPr>
          <p:cNvSpPr txBox="1"/>
          <p:nvPr/>
        </p:nvSpPr>
        <p:spPr>
          <a:xfrm>
            <a:off x="1201065" y="8658200"/>
            <a:ext cx="12203722" cy="24849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077913" algn="l"/>
                <a:tab pos="6189663" algn="l"/>
              </a:tabLst>
            </a:pPr>
            <a:r>
              <a:rPr lang="en-US" sz="3600" dirty="0">
                <a:effectLst/>
                <a:latin typeface="Times New Roman" panose="02020603050405020304" pitchFamily="18" charset="0"/>
                <a:ea typeface="Times New Roman" panose="02020603050405020304" pitchFamily="18" charset="0"/>
              </a:rPr>
              <a:t>(15)</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kăt</a:t>
            </a:r>
            <a:r>
              <a:rPr lang="en-US" sz="3600" b="1" dirty="0">
                <a:effectLst/>
                <a:latin typeface="Times New Roman" panose="02020603050405020304" pitchFamily="18" charset="0"/>
                <a:ea typeface="Times New Roman" panose="02020603050405020304" pitchFamily="18" charset="0"/>
              </a:rPr>
              <a:t>ˊ-</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Batang" panose="02030600000101010101" pitchFamily="18" charset="-127"/>
              </a:rPr>
              <a:t>ən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moś</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6189663" algn="l"/>
              </a:tabLst>
            </a:pPr>
            <a:r>
              <a:rPr lang="en-US" sz="3600" dirty="0">
                <a:effectLst/>
                <a:latin typeface="Times New Roman" panose="02020603050405020304" pitchFamily="18" charset="0"/>
                <a:ea typeface="Times New Roman" panose="02020603050405020304" pitchFamily="18" charset="0"/>
              </a:rPr>
              <a:t>	cat-</a:t>
            </a:r>
            <a:r>
              <a:rPr lang="en-US" sz="3600" cap="small" dirty="0">
                <a:effectLst/>
                <a:latin typeface="Times New Roman" panose="02020603050405020304" pitchFamily="18" charset="0"/>
                <a:ea typeface="Times New Roman" panose="02020603050405020304" pitchFamily="18" charset="0"/>
              </a:rPr>
              <a:t>poss.2sg/-poss.2nsg</a:t>
            </a:r>
            <a:r>
              <a:rPr lang="en-US" sz="3600" dirty="0">
                <a:effectLst/>
                <a:latin typeface="Times New Roman" panose="02020603050405020304" pitchFamily="18" charset="0"/>
                <a:ea typeface="Times New Roman" panose="02020603050405020304" pitchFamily="18" charset="0"/>
              </a:rPr>
              <a:t>	purr-</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077913"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sg</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pl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purring</a:t>
            </a:r>
            <a:r>
              <a:rPr lang="ru-RU" sz="3600" dirty="0">
                <a:effectLst/>
                <a:latin typeface="Times New Roman" panose="02020603050405020304" pitchFamily="18" charset="0"/>
                <a:ea typeface="MS Mincho" panose="02020609040205080304" pitchFamily="49" charset="-128"/>
              </a:rPr>
              <a:t>’.</a:t>
            </a:r>
            <a:endParaRPr lang="ru-RU" sz="3600" dirty="0"/>
          </a:p>
        </p:txBody>
      </p:sp>
      <p:graphicFrame>
        <p:nvGraphicFramePr>
          <p:cNvPr id="7" name="Table 6">
            <a:extLst>
              <a:ext uri="{FF2B5EF4-FFF2-40B4-BE49-F238E27FC236}">
                <a16:creationId xmlns:a16="http://schemas.microsoft.com/office/drawing/2014/main" id="{E3ECD307-502D-4C7C-95B9-F69DF102A2E9}"/>
              </a:ext>
            </a:extLst>
          </p:cNvPr>
          <p:cNvGraphicFramePr>
            <a:graphicFrameLocks noGrp="1"/>
          </p:cNvGraphicFramePr>
          <p:nvPr>
            <p:extLst>
              <p:ext uri="{D42A27DB-BD31-4B8C-83A1-F6EECF244321}">
                <p14:modId xmlns:p14="http://schemas.microsoft.com/office/powerpoint/2010/main" val="2709824931"/>
              </p:ext>
            </p:extLst>
          </p:nvPr>
        </p:nvGraphicFramePr>
        <p:xfrm>
          <a:off x="11962635" y="4377797"/>
          <a:ext cx="11706225" cy="9265920"/>
        </p:xfrm>
        <a:graphic>
          <a:graphicData uri="http://schemas.openxmlformats.org/drawingml/2006/table">
            <a:tbl>
              <a:tblPr/>
              <a:tblGrid>
                <a:gridCol w="3902075">
                  <a:extLst>
                    <a:ext uri="{9D8B030D-6E8A-4147-A177-3AD203B41FA5}">
                      <a16:colId xmlns:a16="http://schemas.microsoft.com/office/drawing/2014/main" val="1718695640"/>
                    </a:ext>
                  </a:extLst>
                </a:gridCol>
                <a:gridCol w="3902075">
                  <a:extLst>
                    <a:ext uri="{9D8B030D-6E8A-4147-A177-3AD203B41FA5}">
                      <a16:colId xmlns:a16="http://schemas.microsoft.com/office/drawing/2014/main" val="1898937691"/>
                    </a:ext>
                  </a:extLst>
                </a:gridCol>
                <a:gridCol w="3902075">
                  <a:extLst>
                    <a:ext uri="{9D8B030D-6E8A-4147-A177-3AD203B41FA5}">
                      <a16:colId xmlns:a16="http://schemas.microsoft.com/office/drawing/2014/main" val="2049216896"/>
                    </a:ext>
                  </a:extLst>
                </a:gridCol>
              </a:tblGrid>
              <a:tr h="339090">
                <a:tc>
                  <a:txBody>
                    <a:bodyPr/>
                    <a:lstStyle/>
                    <a:p>
                      <a:pPr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 </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cap="small" dirty="0" err="1">
                          <a:effectLst/>
                          <a:latin typeface="Times New Roman" panose="02020603050405020304" pitchFamily="18" charset="0"/>
                          <a:ea typeface="MS Mincho" panose="02020609040205080304" pitchFamily="49" charset="-128"/>
                          <a:cs typeface="Times New Roman" panose="02020603050405020304" pitchFamily="18" charset="0"/>
                        </a:rPr>
                        <a:t>pl</a:t>
                      </a:r>
                      <a:endParaRPr lang="ru-RU" sz="3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669924"/>
                  </a:ext>
                </a:extLst>
              </a:tr>
              <a:tr h="385445">
                <a:tc>
                  <a:txBody>
                    <a:bodyPr/>
                    <a:lstStyle/>
                    <a:p>
                      <a:pPr marL="80645"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1sg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dirty="0" err="1">
                          <a:effectLst/>
                          <a:latin typeface="Times New Roman" panose="02020603050405020304" pitchFamily="18" charset="0"/>
                          <a:ea typeface="MS Mincho" panose="02020609040205080304" pitchFamily="49" charset="-128"/>
                          <a:cs typeface="Times New Roman" panose="02020603050405020304" pitchFamily="18" charset="0"/>
                        </a:rPr>
                        <a:t>ɛm</a:t>
                      </a: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 / -</a:t>
                      </a:r>
                      <a:r>
                        <a:rPr lang="ru-RU" sz="3200" b="0" dirty="0" err="1">
                          <a:effectLst/>
                          <a:latin typeface="Times New Roman" panose="02020603050405020304" pitchFamily="18" charset="0"/>
                          <a:ea typeface="MS Mincho" panose="02020609040205080304" pitchFamily="49" charset="-128"/>
                          <a:cs typeface="Times New Roman" panose="02020603050405020304" pitchFamily="18" charset="0"/>
                        </a:rPr>
                        <a:t>əm</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cap="small" dirty="0">
                          <a:effectLst/>
                          <a:latin typeface="Times New Roman" panose="02020603050405020304" pitchFamily="18" charset="0"/>
                          <a:ea typeface="MS Mincho" panose="02020609040205080304" pitchFamily="49" charset="-128"/>
                          <a:cs typeface="Times New Roman" panose="02020603050405020304" pitchFamily="18" charset="0"/>
                        </a:rPr>
                        <a:t>poss.1sg</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-am</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-pl-poss.1sg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564741"/>
                  </a:ext>
                </a:extLst>
              </a:tr>
              <a:tr h="385445">
                <a:tc>
                  <a:txBody>
                    <a:bodyPr/>
                    <a:lstStyle/>
                    <a:p>
                      <a:pPr marL="80645"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2sg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dirty="0" err="1">
                          <a:effectLst/>
                          <a:latin typeface="Times New Roman" panose="02020603050405020304" pitchFamily="18" charset="0"/>
                          <a:ea typeface="MS Mincho" panose="02020609040205080304" pitchFamily="49" charset="-128"/>
                          <a:cs typeface="Times New Roman" panose="02020603050405020304" pitchFamily="18" charset="0"/>
                        </a:rPr>
                        <a:t>en</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cap="small" dirty="0">
                          <a:effectLst/>
                          <a:latin typeface="Times New Roman" panose="02020603050405020304" pitchFamily="18" charset="0"/>
                          <a:ea typeface="MS Mincho" panose="02020609040205080304" pitchFamily="49" charset="-128"/>
                          <a:cs typeface="Times New Roman" panose="02020603050405020304" pitchFamily="18" charset="0"/>
                        </a:rPr>
                        <a:t>poss.2sg</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-an</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pl-poss.2sg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8505913"/>
                  </a:ext>
                </a:extLst>
              </a:tr>
              <a:tr h="385445">
                <a:tc>
                  <a:txBody>
                    <a:bodyPr/>
                    <a:lstStyle/>
                    <a:p>
                      <a:pPr marL="80645"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3sg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a:effectLst/>
                          <a:latin typeface="Times New Roman" panose="02020603050405020304" pitchFamily="18" charset="0"/>
                          <a:ea typeface="MS Mincho" panose="02020609040205080304" pitchFamily="49" charset="-128"/>
                          <a:cs typeface="Times New Roman" panose="02020603050405020304" pitchFamily="18" charset="0"/>
                        </a:rPr>
                        <a:t>-əλ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/-eλ</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ru-RU"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poss.3sg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-a</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p>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pl-poss.3sg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8507533"/>
                  </a:ext>
                </a:extLst>
              </a:tr>
              <a:tr h="385445">
                <a:tc>
                  <a:txBody>
                    <a:bodyPr/>
                    <a:lstStyle/>
                    <a:p>
                      <a:pPr marL="80645"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1du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ru-RU" sz="320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dirty="0" err="1">
                          <a:effectLst/>
                          <a:latin typeface="Times New Roman" panose="02020603050405020304" pitchFamily="18" charset="0"/>
                          <a:ea typeface="MS Mincho" panose="02020609040205080304" pitchFamily="49" charset="-128"/>
                          <a:cs typeface="Times New Roman" panose="02020603050405020304" pitchFamily="18" charset="0"/>
                        </a:rPr>
                        <a:t>ɛmən</a:t>
                      </a:r>
                      <a:endParaRPr lang="ru-RU" sz="32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ru-RU" sz="320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cap="small" dirty="0">
                          <a:effectLst/>
                          <a:latin typeface="Times New Roman" panose="02020603050405020304" pitchFamily="18" charset="0"/>
                          <a:ea typeface="MS Mincho" panose="02020609040205080304" pitchFamily="49" charset="-128"/>
                          <a:cs typeface="Times New Roman" panose="02020603050405020304" pitchFamily="18" charset="0"/>
                        </a:rPr>
                        <a:t>poss.1du</a:t>
                      </a:r>
                      <a:endParaRPr lang="ru-RU" sz="3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-amən</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76835"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pl-poss.1du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193726"/>
                  </a:ext>
                </a:extLst>
              </a:tr>
              <a:tr h="385445">
                <a:tc>
                  <a:txBody>
                    <a:bodyPr/>
                    <a:lstStyle/>
                    <a:p>
                      <a:pPr marL="90170"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2du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dirty="0" err="1">
                          <a:effectLst/>
                          <a:latin typeface="Times New Roman" panose="02020603050405020304" pitchFamily="18" charset="0"/>
                          <a:ea typeface="MS Mincho" panose="02020609040205080304" pitchFamily="49" charset="-128"/>
                          <a:cs typeface="Times New Roman" panose="02020603050405020304" pitchFamily="18" charset="0"/>
                        </a:rPr>
                        <a:t>ən</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cap="small" dirty="0">
                          <a:effectLst/>
                          <a:latin typeface="Times New Roman" panose="02020603050405020304" pitchFamily="18" charset="0"/>
                          <a:ea typeface="MS Mincho" panose="02020609040205080304" pitchFamily="49" charset="-128"/>
                          <a:cs typeface="Times New Roman" panose="02020603050405020304" pitchFamily="18" charset="0"/>
                        </a:rPr>
                        <a:t>poss.2nsg</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-ən</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pl-poss.2nsg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75438"/>
                  </a:ext>
                </a:extLst>
              </a:tr>
              <a:tr h="385445">
                <a:tc>
                  <a:txBody>
                    <a:bodyPr/>
                    <a:lstStyle/>
                    <a:p>
                      <a:pPr marL="90170"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3du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ru-RU" sz="3200">
                          <a:effectLst/>
                          <a:latin typeface="Times New Roman" panose="02020603050405020304" pitchFamily="18" charset="0"/>
                          <a:ea typeface="MS Mincho" panose="02020609040205080304" pitchFamily="49" charset="-128"/>
                          <a:cs typeface="Times New Roman" panose="02020603050405020304" pitchFamily="18" charset="0"/>
                        </a:rPr>
                        <a:t>-ən</a:t>
                      </a:r>
                    </a:p>
                    <a:p>
                      <a:pPr marL="90170" algn="ctr">
                        <a:lnSpc>
                          <a:spcPct val="100000"/>
                        </a:lnSpc>
                      </a:pPr>
                      <a:r>
                        <a:rPr lang="ru-RU"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poss.3du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-ən</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pl-poss.3du</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1458583"/>
                  </a:ext>
                </a:extLst>
              </a:tr>
              <a:tr h="385445">
                <a:tc>
                  <a:txBody>
                    <a:bodyPr/>
                    <a:lstStyle/>
                    <a:p>
                      <a:pPr marL="90170"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1pl</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dirty="0" err="1">
                          <a:effectLst/>
                          <a:latin typeface="Times New Roman" panose="02020603050405020304" pitchFamily="18" charset="0"/>
                          <a:ea typeface="MS Mincho" panose="02020609040205080304" pitchFamily="49" charset="-128"/>
                          <a:cs typeface="Times New Roman" panose="02020603050405020304" pitchFamily="18" charset="0"/>
                        </a:rPr>
                        <a:t>ew</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cap="small" dirty="0">
                          <a:effectLst/>
                          <a:latin typeface="Times New Roman" panose="02020603050405020304" pitchFamily="18" charset="0"/>
                          <a:ea typeface="MS Mincho" panose="02020609040205080304" pitchFamily="49" charset="-128"/>
                          <a:cs typeface="Times New Roman" panose="02020603050405020304" pitchFamily="18" charset="0"/>
                        </a:rPr>
                        <a:t>poss.1pl</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-aw</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pl-poss.1pl</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298331"/>
                  </a:ext>
                </a:extLst>
              </a:tr>
              <a:tr h="385445">
                <a:tc>
                  <a:txBody>
                    <a:bodyPr/>
                    <a:lstStyle/>
                    <a:p>
                      <a:pPr marL="90170"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2pl</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dirty="0" err="1">
                          <a:effectLst/>
                          <a:latin typeface="Times New Roman" panose="02020603050405020304" pitchFamily="18" charset="0"/>
                          <a:ea typeface="MS Mincho" panose="02020609040205080304" pitchFamily="49" charset="-128"/>
                          <a:cs typeface="Times New Roman" panose="02020603050405020304" pitchFamily="18" charset="0"/>
                        </a:rPr>
                        <a:t>ən</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ru-RU" sz="3200" b="1"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1" cap="small" dirty="0">
                          <a:effectLst/>
                          <a:latin typeface="Times New Roman" panose="02020603050405020304" pitchFamily="18" charset="0"/>
                          <a:ea typeface="MS Mincho" panose="02020609040205080304" pitchFamily="49" charset="-128"/>
                          <a:cs typeface="Times New Roman" panose="02020603050405020304" pitchFamily="18" charset="0"/>
                        </a:rPr>
                        <a:t>poss.2nsg</a:t>
                      </a:r>
                      <a:endParaRPr lang="ru-RU" sz="32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a:effectLst/>
                          <a:latin typeface="Times New Roman" panose="02020603050405020304" pitchFamily="18" charset="0"/>
                          <a:ea typeface="MS Mincho" panose="02020609040205080304" pitchFamily="49" charset="-128"/>
                          <a:cs typeface="Times New Roman" panose="02020603050405020304" pitchFamily="18" charset="0"/>
                        </a:rPr>
                        <a:t>-ən</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en-US" sz="3200">
                          <a:effectLst/>
                          <a:latin typeface="Times New Roman" panose="02020603050405020304" pitchFamily="18" charset="0"/>
                          <a:ea typeface="MS Mincho" panose="02020609040205080304" pitchFamily="49" charset="-128"/>
                          <a:cs typeface="Times New Roman" panose="02020603050405020304" pitchFamily="18" charset="0"/>
                        </a:rPr>
                        <a:t>-</a:t>
                      </a:r>
                      <a:r>
                        <a:rPr lang="en-US" sz="3200" cap="small">
                          <a:effectLst/>
                          <a:latin typeface="Times New Roman" panose="02020603050405020304" pitchFamily="18" charset="0"/>
                          <a:ea typeface="MS Mincho" panose="02020609040205080304" pitchFamily="49" charset="-128"/>
                          <a:cs typeface="Times New Roman" panose="02020603050405020304" pitchFamily="18" charset="0"/>
                        </a:rPr>
                        <a:t>pl-poss.2nsg</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811222"/>
                  </a:ext>
                </a:extLst>
              </a:tr>
              <a:tr h="385445">
                <a:tc>
                  <a:txBody>
                    <a:bodyPr/>
                    <a:lstStyle/>
                    <a:p>
                      <a:pPr marL="90170" algn="ctr">
                        <a:lnSpc>
                          <a:spcPct val="100000"/>
                        </a:lnSpc>
                      </a:pPr>
                      <a:r>
                        <a:rPr lang="ru-RU" sz="3200" cap="small">
                          <a:effectLst/>
                          <a:latin typeface="Times New Roman" panose="02020603050405020304" pitchFamily="18" charset="0"/>
                          <a:ea typeface="MS Mincho" panose="02020609040205080304" pitchFamily="49" charset="-128"/>
                          <a:cs typeface="Times New Roman" panose="02020603050405020304" pitchFamily="18" charset="0"/>
                        </a:rPr>
                        <a:t>3pl</a:t>
                      </a:r>
                      <a:endParaRPr lang="ru-RU" sz="32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dirty="0" err="1">
                          <a:effectLst/>
                          <a:latin typeface="Times New Roman" panose="02020603050405020304" pitchFamily="18" charset="0"/>
                          <a:ea typeface="MS Mincho" panose="02020609040205080304" pitchFamily="49" charset="-128"/>
                          <a:cs typeface="Times New Roman" panose="02020603050405020304" pitchFamily="18" charset="0"/>
                        </a:rPr>
                        <a:t>eλ</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90170" algn="ctr">
                        <a:lnSpc>
                          <a:spcPct val="100000"/>
                        </a:lnSpc>
                      </a:pPr>
                      <a:r>
                        <a:rPr lang="ru-RU" sz="3200" b="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b="0" cap="small" dirty="0">
                          <a:effectLst/>
                          <a:latin typeface="Times New Roman" panose="02020603050405020304" pitchFamily="18" charset="0"/>
                          <a:ea typeface="MS Mincho" panose="02020609040205080304" pitchFamily="49" charset="-128"/>
                          <a:cs typeface="Times New Roman" panose="02020603050405020304" pitchFamily="18" charset="0"/>
                        </a:rPr>
                        <a:t>poss.3pl</a:t>
                      </a:r>
                      <a:endParaRPr lang="ru-RU" sz="32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algn="ctr">
                        <a:lnSpc>
                          <a:spcPct val="100000"/>
                        </a:lnSpc>
                      </a:pP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t>
                      </a:r>
                      <a:r>
                        <a:rPr lang="ru-RU" sz="3200" dirty="0">
                          <a:effectLst/>
                          <a:latin typeface="Times New Roman" panose="02020603050405020304" pitchFamily="18" charset="0"/>
                          <a:ea typeface="MS Mincho" panose="02020609040205080304" pitchFamily="49" charset="-128"/>
                          <a:cs typeface="Times New Roman" panose="02020603050405020304" pitchFamily="18" charset="0"/>
                        </a:rPr>
                        <a:t>λ</a:t>
                      </a:r>
                      <a:r>
                        <a:rPr lang="en-US" sz="3200" dirty="0">
                          <a:effectLst/>
                          <a:latin typeface="Times New Roman" panose="02020603050405020304" pitchFamily="18" charset="0"/>
                          <a:ea typeface="MS Mincho" panose="02020609040205080304" pitchFamily="49" charset="-128"/>
                          <a:cs typeface="Times New Roman" panose="02020603050405020304" pitchFamily="18" charset="0"/>
                        </a:rPr>
                        <a:t>-a</a:t>
                      </a:r>
                      <a:r>
                        <a:rPr lang="ru-RU" sz="3200" dirty="0">
                          <a:effectLst/>
                          <a:latin typeface="Times New Roman" panose="02020603050405020304" pitchFamily="18" charset="0"/>
                          <a:ea typeface="MS Mincho" panose="02020609040205080304" pitchFamily="49" charset="-128"/>
                          <a:cs typeface="Times New Roman" panose="02020603050405020304" pitchFamily="18" charset="0"/>
                        </a:rPr>
                        <a:t>λ</a:t>
                      </a:r>
                    </a:p>
                    <a:p>
                      <a:pPr marL="90170" algn="ctr">
                        <a:lnSpc>
                          <a:spcPct val="100000"/>
                        </a:lnSpc>
                      </a:pPr>
                      <a:r>
                        <a:rPr lang="en-US" sz="3200" cap="small" dirty="0">
                          <a:effectLst/>
                          <a:latin typeface="Times New Roman" panose="02020603050405020304" pitchFamily="18" charset="0"/>
                          <a:ea typeface="MS Mincho" panose="02020609040205080304" pitchFamily="49" charset="-128"/>
                          <a:cs typeface="Times New Roman" panose="02020603050405020304" pitchFamily="18" charset="0"/>
                        </a:rPr>
                        <a:t>-pl-poss.3pl</a:t>
                      </a:r>
                      <a:endParaRPr lang="ru-RU" sz="3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35145"/>
                  </a:ext>
                </a:extLst>
              </a:tr>
            </a:tbl>
          </a:graphicData>
        </a:graphic>
      </p:graphicFrame>
      <p:sp>
        <p:nvSpPr>
          <p:cNvPr id="11" name="Название подразделения, лаборатории, факультета и т.д.">
            <a:extLst>
              <a:ext uri="{FF2B5EF4-FFF2-40B4-BE49-F238E27FC236}">
                <a16:creationId xmlns:a16="http://schemas.microsoft.com/office/drawing/2014/main" id="{F15598DA-BAFD-4BB8-9F1E-1F2FA210C3B2}"/>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3652569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Proper possessive -</a:t>
            </a:r>
            <a:r>
              <a:rPr lang="en-US" dirty="0" err="1"/>
              <a:t>en</a:t>
            </a:r>
            <a:r>
              <a:rPr lang="en-US" baseline="30000" dirty="0" err="1"/>
              <a:t>I</a:t>
            </a:r>
            <a:r>
              <a:rPr lang="en-US" dirty="0"/>
              <a:t>: uniqueness</a:t>
            </a:r>
            <a:endParaRPr lang="en-US" baseline="30000" dirty="0"/>
          </a:p>
          <a:p>
            <a:pPr algn="l">
              <a:defRPr sz="7000" b="1" cap="all">
                <a:solidFill>
                  <a:srgbClr val="253957"/>
                </a:solidFill>
                <a:latin typeface="+mn-lt"/>
                <a:ea typeface="+mn-ea"/>
                <a:cs typeface="+mn-cs"/>
                <a:sym typeface="Arial Narrow"/>
              </a:defRPr>
            </a:pP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66368" y="4046472"/>
            <a:ext cx="20571513" cy="6696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English possessive Saxon genitive NPs famously require uniqueness of the NP referent in an </a:t>
            </a:r>
            <a:r>
              <a:rPr lang="en-US" sz="4400" dirty="0" err="1"/>
              <a:t>argumental</a:t>
            </a:r>
            <a:r>
              <a:rPr lang="en-US" sz="4400" dirty="0"/>
              <a:t> position.</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This is not the case in a predicative position.</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This is explained via the IOTA type-shift (by (op. cit.)) which derives a </a:t>
            </a:r>
            <a:r>
              <a:rPr lang="en-US" sz="4400" b="1" dirty="0"/>
              <a:t>unique</a:t>
            </a:r>
            <a:r>
              <a:rPr lang="en-US" sz="4400" dirty="0"/>
              <a:t> individual-denoting NP from the basic predicate-denoting NP (in standard formal-semantic parlance (Heim, </a:t>
            </a:r>
            <a:r>
              <a:rPr lang="en-US" sz="4400" dirty="0" err="1"/>
              <a:t>Kratzer</a:t>
            </a:r>
            <a:r>
              <a:rPr lang="en-US" sz="4400" dirty="0"/>
              <a:t> 1998)).</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5982994"/>
            <a:ext cx="21071071" cy="5986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buSzPts val="1200"/>
              <a:tabLst>
                <a:tab pos="890588" algn="l"/>
                <a:tab pos="1349375" algn="l"/>
                <a:tab pos="1530350" algn="l"/>
                <a:tab pos="2430463" algn="l"/>
                <a:tab pos="3060700" algn="l"/>
              </a:tabLst>
            </a:pPr>
            <a:r>
              <a:rPr lang="en-US" sz="3600" cap="small" dirty="0">
                <a:effectLst/>
                <a:latin typeface="Times New Roman" panose="02020603050405020304" pitchFamily="18" charset="0"/>
                <a:ea typeface="Times New Roman" panose="02020603050405020304" pitchFamily="18" charset="0"/>
              </a:rPr>
              <a:t>(6)	</a:t>
            </a:r>
            <a:r>
              <a:rPr lang="en-US" sz="3600" dirty="0">
                <a:effectLst/>
                <a:latin typeface="Times New Roman" panose="02020603050405020304" pitchFamily="18" charset="0"/>
                <a:ea typeface="Times New Roman" panose="02020603050405020304" pitchFamily="18" charset="0"/>
              </a:rPr>
              <a:t>(Coppock, Beaver 2015: 417-418)</a:t>
            </a:r>
          </a:p>
          <a:p>
            <a:pPr lvl="0" algn="just" fontAlgn="base">
              <a:buSzPts val="1200"/>
              <a:tabLst>
                <a:tab pos="890588" algn="l"/>
                <a:tab pos="1349375" algn="l"/>
                <a:tab pos="1530350" algn="l"/>
                <a:tab pos="2430463" algn="l"/>
                <a:tab pos="3060700" algn="l"/>
              </a:tabLst>
            </a:pPr>
            <a:r>
              <a:rPr lang="en-US" sz="3600" dirty="0">
                <a:effectLst/>
                <a:latin typeface="Times New Roman" panose="02020603050405020304" pitchFamily="18" charset="0"/>
                <a:ea typeface="Times New Roman" panose="02020603050405020304" pitchFamily="18" charset="0"/>
              </a:rPr>
              <a:t>	a. #</a:t>
            </a:r>
            <a:r>
              <a:rPr lang="en-US" sz="3600" b="1" dirty="0">
                <a:effectLst/>
                <a:latin typeface="Times New Roman" panose="02020603050405020304" pitchFamily="18" charset="0"/>
                <a:ea typeface="Times New Roman" panose="02020603050405020304" pitchFamily="18" charset="0"/>
              </a:rPr>
              <a:t>Mary’s pet rabbit </a:t>
            </a:r>
            <a:r>
              <a:rPr lang="en-US" sz="3600" dirty="0">
                <a:effectLst/>
                <a:latin typeface="Times New Roman" panose="02020603050405020304" pitchFamily="18" charset="0"/>
                <a:ea typeface="Times New Roman" panose="02020603050405020304" pitchFamily="18" charset="0"/>
              </a:rPr>
              <a:t>is in the cage and </a:t>
            </a:r>
            <a:r>
              <a:rPr lang="en-US" sz="3600" b="1" dirty="0">
                <a:effectLst/>
                <a:latin typeface="Times New Roman" panose="02020603050405020304" pitchFamily="18" charset="0"/>
                <a:ea typeface="Times New Roman" panose="02020603050405020304" pitchFamily="18" charset="0"/>
              </a:rPr>
              <a:t>Mary’s pet rabbit </a:t>
            </a:r>
            <a:r>
              <a:rPr lang="en-US" sz="3600" dirty="0">
                <a:effectLst/>
                <a:latin typeface="Times New Roman" panose="02020603050405020304" pitchFamily="18" charset="0"/>
                <a:ea typeface="Times New Roman" panose="02020603050405020304" pitchFamily="18" charset="0"/>
              </a:rPr>
              <a:t>is outside the cage. (</a:t>
            </a:r>
            <a:r>
              <a:rPr lang="en-US" sz="3600" b="1" dirty="0">
                <a:effectLst/>
                <a:latin typeface="Times New Roman" panose="02020603050405020304" pitchFamily="18" charset="0"/>
                <a:ea typeface="Times New Roman" panose="02020603050405020304" pitchFamily="18" charset="0"/>
              </a:rPr>
              <a:t>contradictory</a:t>
            </a:r>
            <a:r>
              <a:rPr lang="en-US" sz="3600" dirty="0">
                <a:effectLst/>
                <a:latin typeface="Times New Roman" panose="02020603050405020304" pitchFamily="18" charset="0"/>
                <a:ea typeface="Times New Roman" panose="02020603050405020304" pitchFamily="18" charset="0"/>
              </a:rPr>
              <a:t>)</a:t>
            </a:r>
          </a:p>
          <a:p>
            <a:pPr lvl="0" algn="just" fontAlgn="base">
              <a:buSzPts val="1200"/>
              <a:tabLst>
                <a:tab pos="890588" algn="l"/>
                <a:tab pos="1349375" algn="l"/>
                <a:tab pos="1530350" algn="l"/>
                <a:tab pos="2430463" algn="l"/>
                <a:tab pos="3060700" algn="l"/>
              </a:tabLst>
            </a:pPr>
            <a:r>
              <a:rPr lang="en-US" sz="3600" dirty="0">
                <a:effectLst/>
                <a:latin typeface="Times New Roman" panose="02020603050405020304" pitchFamily="18" charset="0"/>
                <a:ea typeface="Times New Roman" panose="02020603050405020304" pitchFamily="18" charset="0"/>
              </a:rPr>
              <a:t>	b. Some rabbit is in the cage and some rabbit is outside the cage. (not contradictory)</a:t>
            </a:r>
          </a:p>
          <a:p>
            <a:pPr lvl="0" algn="just" fontAlgn="base">
              <a:lnSpc>
                <a:spcPct val="150000"/>
              </a:lnSpc>
              <a:spcBef>
                <a:spcPts val="600"/>
              </a:spcBef>
              <a:buSzPts val="1200"/>
              <a:tabLst>
                <a:tab pos="890588" algn="l"/>
                <a:tab pos="1349375" algn="l"/>
                <a:tab pos="1530350" algn="l"/>
                <a:tab pos="2430463" algn="l"/>
                <a:tab pos="3060700" algn="l"/>
              </a:tabLst>
            </a:pPr>
            <a:endParaRPr lang="en-US" sz="3600" dirty="0">
              <a:effectLst/>
              <a:latin typeface="Times New Roman" panose="02020603050405020304" pitchFamily="18" charset="0"/>
              <a:ea typeface="Times New Roman" panose="02020603050405020304" pitchFamily="18" charset="0"/>
            </a:endParaRPr>
          </a:p>
          <a:p>
            <a:pPr lvl="0" algn="just" fontAlgn="base">
              <a:buSzPts val="1200"/>
              <a:tabLst>
                <a:tab pos="890588" algn="l"/>
                <a:tab pos="1349375" algn="l"/>
                <a:tab pos="1530350" algn="l"/>
                <a:tab pos="2430463" algn="l"/>
                <a:tab pos="3060700" algn="l"/>
              </a:tabLst>
            </a:pPr>
            <a:r>
              <a:rPr lang="en-US" sz="3600" dirty="0">
                <a:effectLst/>
                <a:latin typeface="Times New Roman" panose="02020603050405020304" pitchFamily="18" charset="0"/>
                <a:ea typeface="Times New Roman" panose="02020603050405020304" pitchFamily="18" charset="0"/>
              </a:rPr>
              <a:t>(7)	a. The rabbit in the cage is </a:t>
            </a:r>
            <a:r>
              <a:rPr lang="en-US" sz="3600" b="1" dirty="0">
                <a:effectLst/>
                <a:latin typeface="Times New Roman" panose="02020603050405020304" pitchFamily="18" charset="0"/>
                <a:ea typeface="Times New Roman" panose="02020603050405020304" pitchFamily="18" charset="0"/>
              </a:rPr>
              <a:t>Mary’s pet</a:t>
            </a:r>
            <a:r>
              <a:rPr lang="en-US" sz="3600" dirty="0">
                <a:effectLst/>
                <a:latin typeface="Times New Roman" panose="02020603050405020304" pitchFamily="18" charset="0"/>
                <a:ea typeface="Times New Roman" panose="02020603050405020304" pitchFamily="18" charset="0"/>
              </a:rPr>
              <a:t> and the rabbit sitting just outside the cage is </a:t>
            </a:r>
            <a:r>
              <a:rPr lang="en-US" sz="3600" b="1" dirty="0">
                <a:effectLst/>
                <a:latin typeface="Times New Roman" panose="02020603050405020304" pitchFamily="18" charset="0"/>
                <a:ea typeface="Times New Roman" panose="02020603050405020304" pitchFamily="18" charset="0"/>
              </a:rPr>
              <a:t>Mary’s pet</a:t>
            </a:r>
            <a:r>
              <a:rPr lang="en-US" sz="3600" dirty="0">
                <a:effectLst/>
                <a:latin typeface="Times New Roman" panose="02020603050405020304" pitchFamily="18" charset="0"/>
                <a:ea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rPr>
              <a:t>not contradictory</a:t>
            </a:r>
            <a:r>
              <a:rPr lang="en-US" sz="3600" dirty="0">
                <a:effectLst/>
                <a:latin typeface="Times New Roman" panose="02020603050405020304" pitchFamily="18" charset="0"/>
                <a:ea typeface="Times New Roman" panose="02020603050405020304" pitchFamily="18" charset="0"/>
              </a:rPr>
              <a:t>)</a:t>
            </a:r>
          </a:p>
          <a:p>
            <a:pPr lvl="0" algn="just" fontAlgn="base">
              <a:buSzPts val="1200"/>
              <a:tabLst>
                <a:tab pos="890588" algn="l"/>
                <a:tab pos="1349375" algn="l"/>
                <a:tab pos="1530350" algn="l"/>
                <a:tab pos="2430463" algn="l"/>
                <a:tab pos="3060700" algn="l"/>
              </a:tabLst>
            </a:pPr>
            <a:r>
              <a:rPr lang="en-US" sz="3600" dirty="0">
                <a:effectLst/>
                <a:latin typeface="Times New Roman" panose="02020603050405020304" pitchFamily="18" charset="0"/>
                <a:ea typeface="Times New Roman" panose="02020603050405020304" pitchFamily="18" charset="0"/>
              </a:rPr>
              <a:t>	b. The rabbit in the cage is a pet Mary owns and the rabbit sitting just outside the cage is a pet Mary owns. (not contradictory)</a:t>
            </a:r>
          </a:p>
          <a:p>
            <a:pPr lvl="0" algn="just" fontAlgn="base">
              <a:buSzPts val="1200"/>
              <a:tabLst>
                <a:tab pos="890588" algn="l"/>
                <a:tab pos="1349375" algn="l"/>
                <a:tab pos="1530350" algn="l"/>
                <a:tab pos="2430463" algn="l"/>
                <a:tab pos="3060700" algn="l"/>
              </a:tabLst>
            </a:pPr>
            <a:r>
              <a:rPr lang="en-US" sz="3600" dirty="0">
                <a:effectLst/>
                <a:latin typeface="Times New Roman" panose="02020603050405020304" pitchFamily="18" charset="0"/>
                <a:ea typeface="Times New Roman" panose="02020603050405020304" pitchFamily="18" charset="0"/>
              </a:rPr>
              <a:t>	c. #The rabbit in the cage is the pet Mary owns and the rabbit sitting just outside the cage is the pet Mary owns. (contradictory)</a:t>
            </a:r>
          </a:p>
        </p:txBody>
      </p:sp>
      <p:sp>
        <p:nvSpPr>
          <p:cNvPr id="10" name="Название подразделения, лаборатории, факультета и т.д.">
            <a:extLst>
              <a:ext uri="{FF2B5EF4-FFF2-40B4-BE49-F238E27FC236}">
                <a16:creationId xmlns:a16="http://schemas.microsoft.com/office/drawing/2014/main" id="{49BDB92E-CBA1-41BB-BD59-F2C48D6257B2}"/>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6418959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Proper possessive -</a:t>
            </a:r>
            <a:r>
              <a:rPr lang="en-US" dirty="0" err="1"/>
              <a:t>en</a:t>
            </a:r>
            <a:r>
              <a:rPr lang="en-US" baseline="30000" dirty="0" err="1"/>
              <a:t>I</a:t>
            </a:r>
            <a:r>
              <a:rPr lang="en-US" dirty="0"/>
              <a:t>: uniqueness</a:t>
            </a:r>
            <a:endParaRPr lang="en-US" baseline="30000" dirty="0"/>
          </a:p>
          <a:p>
            <a:pPr algn="l">
              <a:defRPr sz="7000" b="1" cap="all">
                <a:solidFill>
                  <a:srgbClr val="253957"/>
                </a:solidFill>
                <a:latin typeface="+mn-lt"/>
                <a:ea typeface="+mn-ea"/>
                <a:cs typeface="+mn-cs"/>
                <a:sym typeface="Arial Narrow"/>
              </a:defRPr>
            </a:pP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66368" y="4046471"/>
            <a:ext cx="20571513" cy="93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Crucially, the proper possessive </a:t>
            </a:r>
            <a:r>
              <a:rPr lang="en-US" sz="4400" i="1" dirty="0"/>
              <a:t>-</a:t>
            </a:r>
            <a:r>
              <a:rPr lang="en-US" sz="4400" i="1" dirty="0" err="1"/>
              <a:t>en</a:t>
            </a:r>
            <a:r>
              <a:rPr lang="en-US" sz="4400" baseline="30000" dirty="0" err="1"/>
              <a:t>I</a:t>
            </a:r>
            <a:r>
              <a:rPr lang="en-US" sz="4400" dirty="0"/>
              <a:t> does not require uniqueness even in an </a:t>
            </a:r>
            <a:r>
              <a:rPr lang="en-US" sz="4400" dirty="0" err="1"/>
              <a:t>argumental</a:t>
            </a:r>
            <a:r>
              <a:rPr lang="en-US" sz="4400" dirty="0"/>
              <a:t> position.</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Assuming the general framework of (Coppock, Beaver 2015), this suggests that Northern Khanty does not have the IOTA type-shift, which would derive the uniqueness effect if it were observed.</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(This is an important observation for theories of definiteness in </a:t>
            </a:r>
            <a:r>
              <a:rPr lang="en-US" sz="4400" dirty="0" err="1"/>
              <a:t>articleless</a:t>
            </a:r>
            <a:r>
              <a:rPr lang="en-US" sz="4400" dirty="0"/>
              <a:t> languages, see </a:t>
            </a:r>
            <a:r>
              <a:rPr lang="en-US" sz="4400" i="1" dirty="0"/>
              <a:t>e. g.</a:t>
            </a:r>
            <a:r>
              <a:rPr lang="en-US" sz="4400" dirty="0"/>
              <a:t> </a:t>
            </a:r>
            <a:r>
              <a:rPr lang="en-US" sz="4400" dirty="0" err="1"/>
              <a:t>Šimík</a:t>
            </a:r>
            <a:r>
              <a:rPr lang="en-US" sz="4400" dirty="0"/>
              <a:t>, </a:t>
            </a:r>
            <a:r>
              <a:rPr lang="en-US" sz="4400" dirty="0" err="1"/>
              <a:t>Demian</a:t>
            </a:r>
            <a:r>
              <a:rPr lang="en-US" sz="4400" dirty="0"/>
              <a:t> (to appear) for similar evidence from Russian and for discussion.)</a:t>
            </a:r>
          </a:p>
        </p:txBody>
      </p:sp>
      <p:sp>
        <p:nvSpPr>
          <p:cNvPr id="13" name="TextBox 12">
            <a:extLst>
              <a:ext uri="{FF2B5EF4-FFF2-40B4-BE49-F238E27FC236}">
                <a16:creationId xmlns:a16="http://schemas.microsoft.com/office/drawing/2014/main" id="{678B603F-0CC8-4047-A344-3C53D9964CFB}"/>
              </a:ext>
            </a:extLst>
          </p:cNvPr>
          <p:cNvSpPr txBox="1"/>
          <p:nvPr/>
        </p:nvSpPr>
        <p:spPr>
          <a:xfrm>
            <a:off x="1209449" y="4905860"/>
            <a:ext cx="20571513" cy="49779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633413" algn="l"/>
                <a:tab pos="1711325" algn="l"/>
                <a:tab pos="5392738" algn="l"/>
                <a:tab pos="6916738" algn="l"/>
              </a:tabLst>
            </a:pPr>
            <a:r>
              <a:rPr lang="en-US" sz="3600" dirty="0">
                <a:effectLst/>
                <a:latin typeface="Times New Roman" panose="02020603050405020304" pitchFamily="18" charset="0"/>
                <a:ea typeface="Times New Roman" panose="02020603050405020304" pitchFamily="18" charset="0"/>
              </a:rPr>
              <a:t>(8)</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welik-en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tăm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λoλ</a:t>
            </a:r>
            <a:r>
              <a:rPr lang="en-US" sz="3600" dirty="0">
                <a:effectLst/>
                <a:latin typeface="Times New Roman" panose="02020603050405020304" pitchFamily="18" charset="0"/>
                <a:ea typeface="Times New Roman" panose="02020603050405020304" pitchFamily="18" charset="0"/>
              </a:rPr>
              <a:t>ˊ,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633413" algn="l"/>
                <a:tab pos="1711325" algn="l"/>
                <a:tab pos="5392738" algn="l"/>
                <a:tab pos="6916738" algn="l"/>
              </a:tabLst>
            </a:pPr>
            <a:r>
              <a:rPr lang="en-US" sz="3600" dirty="0">
                <a:effectLst/>
                <a:latin typeface="Times New Roman" panose="02020603050405020304" pitchFamily="18" charset="0"/>
                <a:ea typeface="Times New Roman" panose="02020603050405020304" pitchFamily="18" charset="0"/>
              </a:rPr>
              <a:t>	you	bicycle-</a:t>
            </a:r>
            <a:r>
              <a:rPr lang="en-US" sz="3600" cap="small" dirty="0">
                <a:effectLst/>
                <a:latin typeface="Times New Roman" panose="02020603050405020304" pitchFamily="18" charset="0"/>
                <a:ea typeface="Times New Roman" panose="02020603050405020304" pitchFamily="18" charset="0"/>
              </a:rPr>
              <a:t>poss.2sg	</a:t>
            </a:r>
            <a:r>
              <a:rPr lang="en-US" sz="3600" dirty="0">
                <a:effectLst/>
                <a:latin typeface="Times New Roman" panose="02020603050405020304" pitchFamily="18" charset="0"/>
                <a:ea typeface="Times New Roman" panose="02020603050405020304" pitchFamily="18" charset="0"/>
              </a:rPr>
              <a:t>this	stand[</a:t>
            </a:r>
            <a:r>
              <a:rPr lang="en-US" sz="3600" cap="small" dirty="0">
                <a:effectLst/>
                <a:latin typeface="Times New Roman" panose="02020603050405020304" pitchFamily="18" charset="0"/>
                <a:ea typeface="Times New Roman" panose="02020603050405020304" pitchFamily="18" charset="0"/>
              </a:rPr>
              <a:t>npst.3sg</a:t>
            </a:r>
            <a:r>
              <a:rPr lang="en-US" sz="3600" dirty="0">
                <a:effectLst/>
                <a:latin typeface="Times New Roman" panose="02020603050405020304" pitchFamily="18" charset="0"/>
                <a:ea typeface="Times New Roman" panose="02020603050405020304" pitchFamily="18" charset="0"/>
              </a:rPr>
              <a:t>]</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630238" algn="l"/>
                <a:tab pos="2790825" algn="l"/>
                <a:tab pos="4049713" algn="l"/>
                <a:tab pos="5392738" algn="l"/>
                <a:tab pos="8791575" algn="l"/>
              </a:tabLs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tʉta-šk</a:t>
            </a:r>
            <a:r>
              <a:rPr lang="en-US" sz="3600" dirty="0">
                <a:effectLst/>
                <a:latin typeface="Times New Roman" panose="02020603050405020304" pitchFamily="18" charset="0"/>
                <a:ea typeface="Times New Roman" panose="02020603050405020304" pitchFamily="18" charset="0"/>
              </a:rPr>
              <a:t>	pa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welik-en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λoλ</a:t>
            </a:r>
            <a:r>
              <a:rPr lang="en-US" sz="3600" dirty="0">
                <a:effectLst/>
                <a:latin typeface="Times New Roman" panose="02020603050405020304" pitchFamily="18" charset="0"/>
                <a:ea typeface="Times New Roman" panose="02020603050405020304" pitchFamily="18" charset="0"/>
              </a:rPr>
              <a:t>ˊ</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630238" algn="l"/>
                <a:tab pos="2790825" algn="l"/>
                <a:tab pos="4049713" algn="l"/>
                <a:tab pos="5392738" algn="l"/>
                <a:tab pos="8791575" algn="l"/>
              </a:tabLst>
            </a:pPr>
            <a:r>
              <a:rPr lang="en-US" sz="3600" dirty="0">
                <a:effectLst/>
                <a:latin typeface="Times New Roman" panose="02020603050405020304" pitchFamily="18" charset="0"/>
                <a:ea typeface="Times New Roman" panose="02020603050405020304" pitchFamily="18" charset="0"/>
              </a:rPr>
              <a:t>	there-</a:t>
            </a:r>
            <a:r>
              <a:rPr lang="en-US" sz="3600" cap="small" dirty="0" err="1">
                <a:effectLst/>
                <a:latin typeface="Times New Roman" panose="02020603050405020304" pitchFamily="18" charset="0"/>
                <a:ea typeface="Times New Roman" panose="02020603050405020304" pitchFamily="18" charset="0"/>
              </a:rPr>
              <a:t>att</a:t>
            </a:r>
            <a:r>
              <a:rPr lang="en-US" sz="3600" dirty="0">
                <a:effectLst/>
                <a:latin typeface="Times New Roman" panose="02020603050405020304" pitchFamily="18" charset="0"/>
                <a:ea typeface="Times New Roman" panose="02020603050405020304" pitchFamily="18" charset="0"/>
              </a:rPr>
              <a:t>	</a:t>
            </a:r>
            <a:r>
              <a:rPr lang="en-US" sz="3600" cap="small" dirty="0">
                <a:effectLst/>
                <a:latin typeface="Times New Roman" panose="02020603050405020304" pitchFamily="18" charset="0"/>
                <a:ea typeface="Times New Roman" panose="02020603050405020304" pitchFamily="18" charset="0"/>
              </a:rPr>
              <a:t>add</a:t>
            </a:r>
            <a:r>
              <a:rPr lang="en-US" sz="3600" dirty="0">
                <a:effectLst/>
                <a:latin typeface="Times New Roman" panose="02020603050405020304" pitchFamily="18" charset="0"/>
                <a:ea typeface="Times New Roman" panose="02020603050405020304" pitchFamily="18" charset="0"/>
              </a:rPr>
              <a:t>	you	bicycle-</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stand[</a:t>
            </a:r>
            <a:r>
              <a:rPr lang="en-US" sz="3600" cap="small" dirty="0">
                <a:effectLst/>
                <a:latin typeface="Times New Roman" panose="02020603050405020304" pitchFamily="18" charset="0"/>
                <a:ea typeface="Times New Roman" panose="02020603050405020304" pitchFamily="18" charset="0"/>
              </a:rPr>
              <a:t>npst.3sg</a:t>
            </a:r>
            <a:r>
              <a:rPr lang="en-US" sz="3600" dirty="0">
                <a:effectLst/>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lnSpc>
                <a:spcPct val="150000"/>
              </a:lnSpc>
              <a:tabLst>
                <a:tab pos="630555" algn="l"/>
                <a:tab pos="1530350" algn="l"/>
                <a:tab pos="1890395" algn="l"/>
                <a:tab pos="3150870" algn="l"/>
                <a:tab pos="4050665" algn="l"/>
              </a:tabLst>
            </a:pPr>
            <a:r>
              <a:rPr lang="en-US" sz="3600"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 </a:t>
            </a:r>
            <a:r>
              <a:rPr lang="ru-RU" sz="3600" dirty="0" err="1">
                <a:effectLst/>
                <a:latin typeface="Times New Roman" panose="02020603050405020304" pitchFamily="18" charset="0"/>
                <a:ea typeface="MS Mincho" panose="02020609040205080304" pitchFamily="49" charset="-128"/>
              </a:rPr>
              <a:t>child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asks</a:t>
            </a:r>
            <a:r>
              <a:rPr lang="en-US" sz="3600" dirty="0">
                <a:effectLst/>
                <a:latin typeface="Times New Roman" panose="02020603050405020304" pitchFamily="18" charset="0"/>
                <a:ea typeface="MS Mincho" panose="02020609040205080304" pitchFamily="49" charset="-128"/>
              </a:rPr>
              <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where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my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bicycles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Answer</a:t>
            </a:r>
            <a:r>
              <a:rPr lang="ru-RU" sz="3600" dirty="0">
                <a:effectLst/>
                <a:latin typeface="Times New Roman" panose="02020603050405020304" pitchFamily="18" charset="0"/>
                <a:ea typeface="MS Mincho" panose="02020609040205080304" pitchFamily="49" charset="-128"/>
              </a:rPr>
              <a:t>:} ‘Your </a:t>
            </a:r>
            <a:r>
              <a:rPr lang="ru-RU" sz="3600" dirty="0" err="1">
                <a:effectLst/>
                <a:latin typeface="Times New Roman" panose="02020603050405020304" pitchFamily="18" charset="0"/>
                <a:ea typeface="MS Mincho" panose="02020609040205080304" pitchFamily="49" charset="-128"/>
              </a:rPr>
              <a:t>bicycle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standing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here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another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bicycle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of</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yours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more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your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bicycle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standing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there</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bit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further</a:t>
            </a:r>
            <a:r>
              <a:rPr lang="ru-RU" sz="3600" dirty="0">
                <a:effectLst/>
                <a:latin typeface="Times New Roman" panose="02020603050405020304" pitchFamily="18" charset="0"/>
                <a:ea typeface="MS Mincho" panose="02020609040205080304" pitchFamily="49" charset="-128"/>
              </a:rPr>
              <a:t>’.</a:t>
            </a:r>
            <a:endParaRPr lang="ru-RU" sz="3600" dirty="0"/>
          </a:p>
        </p:txBody>
      </p:sp>
      <p:sp>
        <p:nvSpPr>
          <p:cNvPr id="10" name="Название подразделения, лаборатории, факультета и т.д.">
            <a:extLst>
              <a:ext uri="{FF2B5EF4-FFF2-40B4-BE49-F238E27FC236}">
                <a16:creationId xmlns:a16="http://schemas.microsoft.com/office/drawing/2014/main" id="{962A9535-87C5-4864-8951-2FA86B0BAF57}"/>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7196719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Proper possessive -</a:t>
            </a:r>
            <a:r>
              <a:rPr lang="en-US" dirty="0" err="1"/>
              <a:t>en</a:t>
            </a:r>
            <a:r>
              <a:rPr lang="en-US" baseline="30000" dirty="0" err="1"/>
              <a:t>I</a:t>
            </a:r>
            <a:r>
              <a:rPr lang="en-US" dirty="0"/>
              <a:t>: existence</a:t>
            </a:r>
            <a:endParaRPr lang="en-US" baseline="30000" dirty="0"/>
          </a:p>
          <a:p>
            <a:pPr algn="l">
              <a:defRPr sz="7000" b="1" cap="all">
                <a:solidFill>
                  <a:srgbClr val="253957"/>
                </a:solidFill>
                <a:latin typeface="+mn-lt"/>
                <a:ea typeface="+mn-ea"/>
                <a:cs typeface="+mn-cs"/>
                <a:sym typeface="Arial Narrow"/>
              </a:defRPr>
            </a:pP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66366" y="3995432"/>
            <a:ext cx="20571513" cy="93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proper possessive </a:t>
            </a:r>
            <a:r>
              <a:rPr lang="en-US" sz="4400" i="1" dirty="0"/>
              <a:t>-</a:t>
            </a:r>
            <a:r>
              <a:rPr lang="en-US" sz="4400" i="1" dirty="0" err="1"/>
              <a:t>en</a:t>
            </a:r>
            <a:r>
              <a:rPr lang="en-US" sz="4400" baseline="30000" dirty="0" err="1"/>
              <a:t>I</a:t>
            </a:r>
            <a:r>
              <a:rPr lang="en-US" sz="4400" dirty="0"/>
              <a:t> does, however, require existence</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(which is not crucial for this paper.)</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(This has been shown to be a matter of cross-linguistic variation at least for other Finno-Ugric languages by </a:t>
            </a:r>
            <a:r>
              <a:rPr lang="en-US" sz="4400" dirty="0" err="1"/>
              <a:t>Simonenko</a:t>
            </a:r>
            <a:r>
              <a:rPr lang="en-US" sz="4400" dirty="0"/>
              <a:t> (2017).)</a:t>
            </a:r>
          </a:p>
        </p:txBody>
      </p:sp>
      <p:sp>
        <p:nvSpPr>
          <p:cNvPr id="13" name="TextBox 12">
            <a:extLst>
              <a:ext uri="{FF2B5EF4-FFF2-40B4-BE49-F238E27FC236}">
                <a16:creationId xmlns:a16="http://schemas.microsoft.com/office/drawing/2014/main" id="{678B603F-0CC8-4047-A344-3C53D9964CFB}"/>
              </a:ext>
            </a:extLst>
          </p:cNvPr>
          <p:cNvSpPr txBox="1"/>
          <p:nvPr/>
        </p:nvSpPr>
        <p:spPr>
          <a:xfrm>
            <a:off x="1166365" y="5849888"/>
            <a:ext cx="20571513" cy="6271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633413" algn="l"/>
                <a:tab pos="1711325" algn="l"/>
                <a:tab pos="5392738" algn="l"/>
                <a:tab pos="6916738" algn="l"/>
              </a:tabLst>
            </a:pPr>
            <a:r>
              <a:rPr lang="en-US" sz="3600" dirty="0">
                <a:effectLst/>
                <a:latin typeface="Times New Roman" panose="02020603050405020304" pitchFamily="18" charset="0"/>
                <a:ea typeface="Times New Roman" panose="02020603050405020304" pitchFamily="18" charset="0"/>
              </a:rPr>
              <a:t>(9)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welik</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ănt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tăj</a:t>
            </a:r>
            <a:r>
              <a:rPr lang="en-US" sz="3600" dirty="0">
                <a:effectLst/>
                <a:latin typeface="Times New Roman" panose="02020603050405020304" pitchFamily="18" charset="0"/>
                <a:ea typeface="Times New Roman" panose="02020603050405020304" pitchFamily="18" charset="0"/>
              </a:rPr>
              <a:t>-</a:t>
            </a:r>
            <a:r>
              <a:rPr lang="el-GR" sz="3600" dirty="0">
                <a:effectLst/>
                <a:latin typeface="Times New Roman" panose="02020603050405020304" pitchFamily="18" charset="0"/>
                <a:ea typeface="Times New Roman" panose="02020603050405020304" pitchFamily="18" charset="0"/>
              </a:rPr>
              <a:t>λ-</a:t>
            </a:r>
            <a:r>
              <a:rPr lang="en-US" sz="3600" dirty="0" err="1">
                <a:effectLst/>
                <a:latin typeface="Times New Roman" panose="02020603050405020304" pitchFamily="18" charset="0"/>
                <a:ea typeface="Times New Roman" panose="02020603050405020304" pitchFamily="18" charset="0"/>
              </a:rPr>
              <a:t>ən</a:t>
            </a:r>
            <a:endParaRPr lang="en-US" sz="3600"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633413" algn="l"/>
                <a:tab pos="1711325" algn="l"/>
                <a:tab pos="5392738" algn="l"/>
                <a:tab pos="6916738" algn="l"/>
              </a:tabLst>
            </a:pPr>
            <a:r>
              <a:rPr lang="en-US" sz="3600" dirty="0">
                <a:effectLst/>
                <a:latin typeface="Times New Roman" panose="02020603050405020304" pitchFamily="18" charset="0"/>
                <a:ea typeface="Times New Roman" panose="02020603050405020304" pitchFamily="18" charset="0"/>
              </a:rPr>
              <a:t>	you	bike	NEG	have-NPST-2SG</a:t>
            </a:r>
          </a:p>
          <a:p>
            <a:pPr lvl="0" algn="just" fontAlgn="base">
              <a:lnSpc>
                <a:spcPct val="150000"/>
              </a:lnSpc>
              <a:spcBef>
                <a:spcPts val="600"/>
              </a:spcBef>
              <a:buSzPts val="1200"/>
              <a:tabLst>
                <a:tab pos="633413" algn="l"/>
                <a:tab pos="1711325" algn="l"/>
                <a:tab pos="5392738" algn="l"/>
                <a:tab pos="6916738" algn="l"/>
              </a:tabLst>
            </a:pPr>
            <a:r>
              <a:rPr lang="en-US" sz="3600" dirty="0">
                <a:effectLst/>
                <a:latin typeface="Times New Roman" panose="02020603050405020304" pitchFamily="18" charset="0"/>
                <a:ea typeface="Times New Roman" panose="02020603050405020304" pitchFamily="18" charset="0"/>
              </a:rPr>
              <a:t>	‘You don’t have a bike’.</a:t>
            </a:r>
          </a:p>
          <a:p>
            <a:pPr lvl="0" algn="just" fontAlgn="base">
              <a:lnSpc>
                <a:spcPct val="150000"/>
              </a:lnSpc>
              <a:spcBef>
                <a:spcPts val="600"/>
              </a:spcBef>
              <a:buSzPts val="1200"/>
              <a:tabLst>
                <a:tab pos="984250" algn="l"/>
                <a:tab pos="2251075" algn="l"/>
                <a:tab pos="5392738" algn="l"/>
                <a:tab pos="6916738" algn="l"/>
              </a:tabLst>
            </a:pPr>
            <a:r>
              <a:rPr lang="en-US" sz="3600" dirty="0">
                <a:effectLst/>
                <a:latin typeface="Times New Roman" panose="02020603050405020304" pitchFamily="18" charset="0"/>
                <a:ea typeface="Times New Roman" panose="02020603050405020304" pitchFamily="18" charset="0"/>
              </a:rPr>
              <a:t>(10)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welik-en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ănt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tăj</a:t>
            </a:r>
            <a:r>
              <a:rPr lang="en-US" sz="3600" dirty="0">
                <a:effectLst/>
                <a:latin typeface="Times New Roman" panose="02020603050405020304" pitchFamily="18" charset="0"/>
                <a:ea typeface="Times New Roman" panose="02020603050405020304" pitchFamily="18" charset="0"/>
              </a:rPr>
              <a:t>-</a:t>
            </a:r>
            <a:r>
              <a:rPr lang="el-GR" sz="3600" dirty="0">
                <a:effectLst/>
                <a:latin typeface="Times New Roman" panose="02020603050405020304" pitchFamily="18" charset="0"/>
                <a:ea typeface="Times New Roman" panose="02020603050405020304" pitchFamily="18" charset="0"/>
              </a:rPr>
              <a:t>λ-</a:t>
            </a:r>
            <a:r>
              <a:rPr lang="en-US" sz="3600" dirty="0" err="1">
                <a:effectLst/>
                <a:latin typeface="Times New Roman" panose="02020603050405020304" pitchFamily="18" charset="0"/>
                <a:ea typeface="Times New Roman" panose="02020603050405020304" pitchFamily="18" charset="0"/>
              </a:rPr>
              <a:t>ən</a:t>
            </a:r>
            <a:endParaRPr lang="en-US" sz="3600"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984250" algn="l"/>
                <a:tab pos="2251075" algn="l"/>
                <a:tab pos="5392738" algn="l"/>
                <a:tab pos="6916738" algn="l"/>
              </a:tabLst>
            </a:pPr>
            <a:r>
              <a:rPr lang="en-US" sz="3600" dirty="0">
                <a:effectLst/>
                <a:latin typeface="Times New Roman" panose="02020603050405020304" pitchFamily="18" charset="0"/>
                <a:ea typeface="Times New Roman" panose="02020603050405020304" pitchFamily="18" charset="0"/>
              </a:rPr>
              <a:t>	you	bike-POSS.2SG	NEG	have-NPST-2SG</a:t>
            </a:r>
          </a:p>
          <a:p>
            <a:pPr lvl="0" algn="just" fontAlgn="base">
              <a:lnSpc>
                <a:spcPct val="150000"/>
              </a:lnSpc>
              <a:spcBef>
                <a:spcPts val="600"/>
              </a:spcBef>
              <a:buSzPts val="1200"/>
              <a:tabLst>
                <a:tab pos="984250" algn="l"/>
                <a:tab pos="2251075" algn="l"/>
                <a:tab pos="5392738" algn="l"/>
                <a:tab pos="6916738" algn="l"/>
              </a:tabLst>
            </a:pPr>
            <a:r>
              <a:rPr lang="en-US" sz="3600" dirty="0">
                <a:effectLst/>
                <a:latin typeface="Times New Roman" panose="02020603050405020304" pitchFamily="18" charset="0"/>
                <a:ea typeface="Times New Roman" panose="02020603050405020304" pitchFamily="18" charset="0"/>
              </a:rPr>
              <a:t>	‘You don’t have your bike (e. g. it is broken)’.</a:t>
            </a:r>
          </a:p>
          <a:p>
            <a:pPr lvl="0" algn="just" fontAlgn="base">
              <a:lnSpc>
                <a:spcPct val="150000"/>
              </a:lnSpc>
              <a:spcBef>
                <a:spcPts val="600"/>
              </a:spcBef>
              <a:buSzPts val="1200"/>
              <a:tabLst>
                <a:tab pos="984250" algn="l"/>
                <a:tab pos="2251075" algn="l"/>
                <a:tab pos="5392738" algn="l"/>
                <a:tab pos="6916738" algn="l"/>
              </a:tabLst>
            </a:pPr>
            <a:r>
              <a:rPr lang="en-US" sz="3600" dirty="0">
                <a:effectLst/>
                <a:latin typeface="Times New Roman" panose="02020603050405020304" pitchFamily="18" charset="0"/>
                <a:ea typeface="Times New Roman" panose="02020603050405020304" pitchFamily="18" charset="0"/>
              </a:rPr>
              <a:t>	#You don’t have a bike.</a:t>
            </a:r>
          </a:p>
        </p:txBody>
      </p:sp>
      <p:sp>
        <p:nvSpPr>
          <p:cNvPr id="10" name="Название подразделения, лаборатории, факультета и т.д.">
            <a:extLst>
              <a:ext uri="{FF2B5EF4-FFF2-40B4-BE49-F238E27FC236}">
                <a16:creationId xmlns:a16="http://schemas.microsoft.com/office/drawing/2014/main" id="{64F20D5C-2939-4504-BB76-3635572C96F0}"/>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628589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Proper possessive -</a:t>
            </a:r>
            <a:r>
              <a:rPr lang="en-US" dirty="0" err="1"/>
              <a:t>en</a:t>
            </a:r>
            <a:r>
              <a:rPr lang="en-US" baseline="30000" dirty="0" err="1"/>
              <a:t>I</a:t>
            </a:r>
            <a:r>
              <a:rPr lang="en-US" dirty="0"/>
              <a:t>: explicit Possessor</a:t>
            </a:r>
            <a:endParaRPr lang="en-US" baseline="30000" dirty="0"/>
          </a:p>
          <a:p>
            <a:pPr algn="l">
              <a:defRPr sz="7000" b="1" cap="all">
                <a:solidFill>
                  <a:srgbClr val="253957"/>
                </a:solidFill>
                <a:latin typeface="+mn-lt"/>
                <a:ea typeface="+mn-ea"/>
                <a:cs typeface="+mn-cs"/>
                <a:sym typeface="Arial Narrow"/>
              </a:defRPr>
            </a:pP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18</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15282" y="4351745"/>
            <a:ext cx="22008185" cy="93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proper possessive </a:t>
            </a:r>
            <a:r>
              <a:rPr lang="en-US" sz="4400" i="1" dirty="0"/>
              <a:t>-</a:t>
            </a:r>
            <a:r>
              <a:rPr lang="en-US" sz="4400" i="1" dirty="0" err="1"/>
              <a:t>en</a:t>
            </a:r>
            <a:r>
              <a:rPr lang="en-US" sz="4400" baseline="30000" dirty="0" err="1"/>
              <a:t>I</a:t>
            </a:r>
            <a:r>
              <a:rPr lang="en-US" sz="4400" dirty="0"/>
              <a:t> is the only marker among the four allowing </a:t>
            </a:r>
            <a:r>
              <a:rPr lang="en-US" sz="4400" b="1" dirty="0"/>
              <a:t>an explicit Possessor</a:t>
            </a:r>
            <a:r>
              <a:rPr lang="en-US" sz="4400" dirty="0"/>
              <a:t> in the marked NP</a:t>
            </a:r>
            <a:endParaRPr lang="en-US" sz="44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All the other markers considered here do not admit explicit Possessors</a:t>
            </a:r>
          </a:p>
        </p:txBody>
      </p:sp>
      <p:sp>
        <p:nvSpPr>
          <p:cNvPr id="10" name="TextBox 9">
            <a:extLst>
              <a:ext uri="{FF2B5EF4-FFF2-40B4-BE49-F238E27FC236}">
                <a16:creationId xmlns:a16="http://schemas.microsoft.com/office/drawing/2014/main" id="{1138E459-E080-478F-A332-5EEED01A3F21}"/>
              </a:ext>
            </a:extLst>
          </p:cNvPr>
          <p:cNvSpPr txBox="1"/>
          <p:nvPr/>
        </p:nvSpPr>
        <p:spPr>
          <a:xfrm>
            <a:off x="1226606" y="6964543"/>
            <a:ext cx="21014948"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(16)</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kăt</a:t>
            </a:r>
            <a:r>
              <a:rPr lang="en-US" sz="3600" b="1" dirty="0">
                <a:effectLst/>
                <a:latin typeface="Times New Roman" panose="02020603050405020304" pitchFamily="18" charset="0"/>
                <a:ea typeface="Times New Roman" panose="02020603050405020304" pitchFamily="18" charset="0"/>
              </a:rPr>
              <a:t>ˊ-</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moś</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	you.</a:t>
            </a:r>
            <a:r>
              <a:rPr lang="en-US" sz="3600" cap="small" dirty="0">
                <a:effectLst/>
                <a:latin typeface="Times New Roman" panose="02020603050405020304" pitchFamily="18" charset="0"/>
                <a:ea typeface="Times New Roman" panose="02020603050405020304" pitchFamily="18" charset="0"/>
              </a:rPr>
              <a:t>sg</a:t>
            </a:r>
            <a:r>
              <a:rPr lang="en-US" sz="3600" dirty="0">
                <a:effectLst/>
                <a:latin typeface="Times New Roman" panose="02020603050405020304" pitchFamily="18" charset="0"/>
                <a:ea typeface="Times New Roman" panose="02020603050405020304" pitchFamily="18" charset="0"/>
              </a:rPr>
              <a:t>	cat-</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purr-</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524000"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cat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purring</a:t>
            </a:r>
            <a:r>
              <a:rPr lang="ru-RU" sz="3600" dirty="0">
                <a:effectLst/>
                <a:latin typeface="Times New Roman" panose="02020603050405020304" pitchFamily="18" charset="0"/>
                <a:ea typeface="MS Mincho" panose="02020609040205080304" pitchFamily="49" charset="-128"/>
              </a:rPr>
              <a:t>’.</a:t>
            </a:r>
            <a:endParaRPr lang="en-US" sz="3600" dirty="0">
              <a:latin typeface="Times New Roman" panose="02020603050405020304" pitchFamily="18" charset="0"/>
              <a:ea typeface="MS Mincho" panose="02020609040205080304" pitchFamily="49" charset="-128"/>
            </a:endParaRPr>
          </a:p>
        </p:txBody>
      </p:sp>
      <p:sp>
        <p:nvSpPr>
          <p:cNvPr id="9" name="Название подразделения, лаборатории, факультета и т.д.">
            <a:extLst>
              <a:ext uri="{FF2B5EF4-FFF2-40B4-BE49-F238E27FC236}">
                <a16:creationId xmlns:a16="http://schemas.microsoft.com/office/drawing/2014/main" id="{A0181537-58A3-45B3-88F4-99ED64AD215D}"/>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6253816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A remark on the structure of </a:t>
            </a:r>
            <a:r>
              <a:rPr lang="en-US" dirty="0" err="1"/>
              <a:t>possp</a:t>
            </a:r>
            <a:endParaRPr lang="en-US" baseline="30000" dirty="0"/>
          </a:p>
          <a:p>
            <a:pPr algn="l">
              <a:defRPr sz="7000" b="1" cap="all">
                <a:solidFill>
                  <a:srgbClr val="253957"/>
                </a:solidFill>
                <a:latin typeface="+mn-lt"/>
                <a:ea typeface="+mn-ea"/>
                <a:cs typeface="+mn-cs"/>
                <a:sym typeface="Arial Narrow"/>
              </a:defRPr>
            </a:pP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15282" y="4351745"/>
            <a:ext cx="22008185" cy="93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Syntactically speaking,</a:t>
            </a:r>
            <a:r>
              <a:rPr lang="ru-RU" sz="4400" dirty="0"/>
              <a:t> </a:t>
            </a:r>
            <a:r>
              <a:rPr lang="en-US" sz="4400" dirty="0"/>
              <a:t>I assume a Minimalist syntax roughly as in (Preminger 2014) with the additional assumptions that </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in the narrow syntax the proper possessive corresponds to an abstract morpheme </a:t>
            </a:r>
            <a:r>
              <a:rPr lang="en-US" sz="4400" cap="small" dirty="0" err="1"/>
              <a:t>poss</a:t>
            </a:r>
            <a:endParaRPr lang="en-US" sz="4400" cap="small"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which agrees with the Possessor DP </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and is spelled-out accordingly with the features acquired as a result of this agreement</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p:txBody>
      </p:sp>
      <p:sp>
        <p:nvSpPr>
          <p:cNvPr id="13" name="TextBox 12">
            <a:extLst>
              <a:ext uri="{FF2B5EF4-FFF2-40B4-BE49-F238E27FC236}">
                <a16:creationId xmlns:a16="http://schemas.microsoft.com/office/drawing/2014/main" id="{678B603F-0CC8-4047-A344-3C53D9964CFB}"/>
              </a:ext>
            </a:extLst>
          </p:cNvPr>
          <p:cNvSpPr txBox="1"/>
          <p:nvPr/>
        </p:nvSpPr>
        <p:spPr>
          <a:xfrm>
            <a:off x="1226606" y="9003994"/>
            <a:ext cx="20571513" cy="4301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(17)	The structure of </a:t>
            </a:r>
            <a:r>
              <a:rPr lang="en-US" sz="36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 with </a:t>
            </a:r>
            <a:r>
              <a:rPr lang="en-US" sz="3600" cap="small" dirty="0" err="1">
                <a:effectLst/>
                <a:latin typeface="Times New Roman" panose="02020603050405020304" pitchFamily="18" charset="0"/>
                <a:ea typeface="Times New Roman" panose="02020603050405020304" pitchFamily="18" charset="0"/>
              </a:rPr>
              <a:t>poss</a:t>
            </a:r>
            <a:endParaRPr lang="en-US" sz="3600" cap="small"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	[ DP</a:t>
            </a:r>
            <a:r>
              <a:rPr lang="en-US" sz="3600" baseline="-25000" dirty="0">
                <a:effectLst/>
                <a:latin typeface="Times New Roman" panose="02020603050405020304" pitchFamily="18" charset="0"/>
                <a:ea typeface="Times New Roman" panose="02020603050405020304" pitchFamily="18" charset="0"/>
              </a:rPr>
              <a:t>[φ]</a:t>
            </a:r>
            <a:r>
              <a:rPr lang="en-US" sz="3600" dirty="0">
                <a:effectLst/>
                <a:latin typeface="Times New Roman" panose="02020603050405020304" pitchFamily="18" charset="0"/>
                <a:ea typeface="Times New Roman" panose="02020603050405020304" pitchFamily="18" charset="0"/>
              </a:rPr>
              <a:t> [ [ </a:t>
            </a:r>
            <a:r>
              <a:rPr lang="en-US" sz="3600" cap="small" dirty="0" err="1">
                <a:latin typeface="Times New Roman" panose="02020603050405020304" pitchFamily="18" charset="0"/>
                <a:ea typeface="Times New Roman" panose="02020603050405020304" pitchFamily="18" charset="0"/>
              </a:rPr>
              <a:t>p</a:t>
            </a:r>
            <a:r>
              <a:rPr lang="en-US" sz="3600" cap="small" dirty="0" err="1">
                <a:effectLst/>
                <a:latin typeface="Times New Roman" panose="02020603050405020304" pitchFamily="18" charset="0"/>
                <a:ea typeface="Times New Roman" panose="02020603050405020304" pitchFamily="18" charset="0"/>
              </a:rPr>
              <a:t>oss</a:t>
            </a:r>
            <a:r>
              <a:rPr lang="en-US" sz="3600" baseline="-250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t>
            </a:r>
            <a:r>
              <a:rPr lang="en-US" sz="3600"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NP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a:t>
            </a:r>
            <a:endParaRPr lang="en-US" sz="3600" baseline="-25000"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	where DP is the Possessor DP, </a:t>
            </a:r>
            <a:r>
              <a:rPr lang="en-US" sz="3600" baseline="-25000" dirty="0">
                <a:effectLst/>
                <a:latin typeface="Times New Roman" panose="02020603050405020304" pitchFamily="18" charset="0"/>
                <a:ea typeface="Times New Roman" panose="02020603050405020304" pitchFamily="18" charset="0"/>
              </a:rPr>
              <a:t>[φ]</a:t>
            </a:r>
            <a:r>
              <a:rPr lang="en-US" sz="3600" dirty="0">
                <a:effectLst/>
                <a:latin typeface="Times New Roman" panose="02020603050405020304" pitchFamily="18" charset="0"/>
                <a:ea typeface="Times New Roman" panose="02020603050405020304" pitchFamily="18" charset="0"/>
              </a:rPr>
              <a:t> is the set of person-number features it carries, </a:t>
            </a:r>
            <a:r>
              <a:rPr lang="en-US" sz="3600" cap="small"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is the abstract possessive morpheme, </a:t>
            </a:r>
            <a:r>
              <a:rPr lang="en-US" sz="3600" baseline="-25000"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is its probe which requires person-number features, and </a:t>
            </a:r>
            <a:r>
              <a:rPr lang="en-US" sz="3600" dirty="0" err="1">
                <a:effectLst/>
                <a:latin typeface="Times New Roman" panose="02020603050405020304" pitchFamily="18" charset="0"/>
                <a:ea typeface="Times New Roman" panose="02020603050405020304" pitchFamily="18" charset="0"/>
              </a:rPr>
              <a:t>s</a:t>
            </a:r>
            <a:r>
              <a:rPr lang="en-US" sz="3600"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is the resource situation pronoun with an index r which supplies a situation for this DP to be interpreted in.</a:t>
            </a:r>
          </a:p>
        </p:txBody>
      </p:sp>
      <p:sp>
        <p:nvSpPr>
          <p:cNvPr id="9" name="Название подразделения, лаборатории, факультета и т.д.">
            <a:extLst>
              <a:ext uri="{FF2B5EF4-FFF2-40B4-BE49-F238E27FC236}">
                <a16:creationId xmlns:a16="http://schemas.microsoft.com/office/drawing/2014/main" id="{AC2CF15D-B7CE-4792-BBB1-35DD84A12A61}"/>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8077857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t>Introduction: Northern Khanty extended possessives</a:t>
            </a:r>
          </a:p>
          <a:p>
            <a:pPr marL="857250" indent="-857250">
              <a:spcBef>
                <a:spcPts val="600"/>
              </a:spcBef>
              <a:spcAft>
                <a:spcPts val="600"/>
              </a:spcAft>
              <a:buAutoNum type="romanUcPeriod"/>
            </a:pPr>
            <a:r>
              <a:rPr lang="en-US" dirty="0"/>
              <a:t>Methodology and theoretical framework</a:t>
            </a:r>
          </a:p>
          <a:p>
            <a:pPr marL="857250" indent="-857250">
              <a:spcBef>
                <a:spcPts val="600"/>
              </a:spcBef>
              <a:spcAft>
                <a:spcPts val="600"/>
              </a:spcAft>
              <a:buAutoNum type="romanUcPeriod"/>
            </a:pPr>
            <a:r>
              <a:rPr lang="en-US" dirty="0"/>
              <a:t>Proper possessive </a:t>
            </a:r>
            <a:r>
              <a:rPr lang="en-US" i="1" dirty="0"/>
              <a:t>-</a:t>
            </a:r>
            <a:r>
              <a:rPr lang="en-US" i="1" dirty="0" err="1"/>
              <a:t>en</a:t>
            </a:r>
            <a:r>
              <a:rPr lang="en-US" baseline="30000" dirty="0" err="1"/>
              <a:t>I</a:t>
            </a:r>
            <a:r>
              <a:rPr lang="en-US" dirty="0"/>
              <a:t>: </a:t>
            </a:r>
            <a:r>
              <a:rPr lang="en-US" dirty="0" err="1"/>
              <a:t>PossP</a:t>
            </a:r>
            <a:r>
              <a:rPr lang="en-US" dirty="0"/>
              <a:t> structure</a:t>
            </a:r>
            <a:endParaRPr lang="ru-RU" dirty="0"/>
          </a:p>
          <a:p>
            <a:pPr marL="857250" indent="-857250">
              <a:spcBef>
                <a:spcPts val="600"/>
              </a:spcBef>
              <a:spcAft>
                <a:spcPts val="600"/>
              </a:spcAft>
              <a:buAutoNum type="romanUcPeriod"/>
            </a:pPr>
            <a:r>
              <a:rPr lang="en-US" dirty="0"/>
              <a:t>Associative possessive </a:t>
            </a:r>
            <a:r>
              <a:rPr lang="en-US" i="1" dirty="0"/>
              <a:t>-</a:t>
            </a:r>
            <a:r>
              <a:rPr lang="en-US" i="1" dirty="0" err="1"/>
              <a:t>en</a:t>
            </a:r>
            <a:r>
              <a:rPr lang="en-US" baseline="30000" dirty="0" err="1"/>
              <a:t>II</a:t>
            </a:r>
            <a:r>
              <a:rPr lang="en-US" dirty="0"/>
              <a:t>: just how indexical are possessives?</a:t>
            </a:r>
            <a:endParaRPr lang="ru-RU" dirty="0"/>
          </a:p>
          <a:p>
            <a:pPr marL="857250" indent="-857250">
              <a:spcBef>
                <a:spcPts val="600"/>
              </a:spcBef>
              <a:spcAft>
                <a:spcPts val="600"/>
              </a:spcAft>
              <a:buAutoNum type="romanUcPeriod"/>
            </a:pPr>
            <a:r>
              <a:rPr lang="en-US" dirty="0"/>
              <a:t>Topic marker </a:t>
            </a:r>
            <a:r>
              <a:rPr lang="en-US" i="1" dirty="0"/>
              <a:t>-</a:t>
            </a:r>
            <a:r>
              <a:rPr lang="en-US" i="1" dirty="0" err="1"/>
              <a:t>en</a:t>
            </a:r>
            <a:r>
              <a:rPr lang="en-US" baseline="30000" dirty="0" err="1"/>
              <a:t>III</a:t>
            </a:r>
            <a:r>
              <a:rPr lang="en-US" dirty="0"/>
              <a:t>: Losing Indices I (Possessor and Relation)</a:t>
            </a:r>
            <a:endParaRPr lang="ru-RU" dirty="0"/>
          </a:p>
          <a:p>
            <a:pPr marL="857250" indent="-857250">
              <a:spcBef>
                <a:spcPts val="600"/>
              </a:spcBef>
              <a:spcAft>
                <a:spcPts val="600"/>
              </a:spcAft>
              <a:buAutoNum type="romanUcPeriod"/>
            </a:pPr>
            <a:r>
              <a:rPr lang="en-US" dirty="0" err="1"/>
              <a:t>Proprial</a:t>
            </a:r>
            <a:r>
              <a:rPr lang="en-US" dirty="0"/>
              <a:t> article </a:t>
            </a:r>
            <a:r>
              <a:rPr lang="en-US" i="1" dirty="0"/>
              <a:t>-</a:t>
            </a:r>
            <a:r>
              <a:rPr lang="en-US" i="1" dirty="0" err="1"/>
              <a:t>en</a:t>
            </a:r>
            <a:r>
              <a:rPr lang="en-US" baseline="30000" dirty="0" err="1"/>
              <a:t>IV</a:t>
            </a:r>
            <a:r>
              <a:rPr lang="en-US" dirty="0"/>
              <a:t>: Losing Indices II (Resource Situation)</a:t>
            </a:r>
            <a:endParaRPr lang="ru-RU" dirty="0"/>
          </a:p>
          <a:p>
            <a:pPr marL="857250" indent="-857250">
              <a:buAutoNum type="romanUcPeriod"/>
            </a:pPr>
            <a:r>
              <a:rPr lang="en-US" dirty="0"/>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a:t>
            </a:fld>
            <a:endParaRPr lang="ru-RU" sz="3600" b="1"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15282" y="4351745"/>
            <a:ext cx="22008185" cy="9364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Without an explicit Possessor, a </a:t>
            </a:r>
            <a:r>
              <a:rPr lang="en-US" sz="4400" dirty="0" err="1"/>
              <a:t>PossP</a:t>
            </a:r>
            <a:r>
              <a:rPr lang="en-US" sz="4400" dirty="0"/>
              <a:t> must contain a silent pronoun </a:t>
            </a:r>
            <a:r>
              <a:rPr lang="en-US" sz="4400" i="1" dirty="0" err="1"/>
              <a:t>pro</a:t>
            </a:r>
            <a:r>
              <a:rPr lang="en-US" sz="4400" i="1" baseline="-25000" dirty="0" err="1"/>
              <a:t>i</a:t>
            </a:r>
            <a:r>
              <a:rPr lang="en-US" sz="4400" i="1" dirty="0"/>
              <a:t> </a:t>
            </a:r>
            <a:r>
              <a:rPr lang="en-US" sz="4400" dirty="0"/>
              <a:t>with an index </a:t>
            </a:r>
            <a:r>
              <a:rPr lang="en-US" sz="4400" i="1" dirty="0" err="1"/>
              <a:t>i</a:t>
            </a:r>
            <a:r>
              <a:rPr lang="en-US" sz="4400" dirty="0"/>
              <a:t>,</a:t>
            </a:r>
            <a:r>
              <a:rPr lang="en-US" sz="4400" i="1" dirty="0"/>
              <a:t> </a:t>
            </a:r>
            <a:r>
              <a:rPr lang="en-US" sz="4400" dirty="0"/>
              <a:t>which represents an implicit Possessor</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Thus, the subject DP in (18) has the structure in (19) </a:t>
            </a:r>
            <a:r>
              <a:rPr lang="en-US" sz="3600" dirty="0"/>
              <a:t>(with </a:t>
            </a:r>
            <a:r>
              <a:rPr lang="en-US" sz="3600" dirty="0" err="1"/>
              <a:t>indexicals</a:t>
            </a:r>
            <a:r>
              <a:rPr lang="en-US" sz="3600" dirty="0"/>
              <a:t> bold and underlined)</a:t>
            </a: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A </a:t>
            </a:r>
            <a:r>
              <a:rPr lang="en-US" sz="4400" i="1" dirty="0"/>
              <a:t>pro</a:t>
            </a:r>
            <a:r>
              <a:rPr lang="en-US" sz="4400" dirty="0"/>
              <a:t> with 2</a:t>
            </a:r>
            <a:r>
              <a:rPr lang="en-US" sz="4400" cap="small" dirty="0"/>
              <a:t>sg</a:t>
            </a:r>
            <a:r>
              <a:rPr lang="en-US" sz="4400" dirty="0"/>
              <a:t> features is interpreted as the Addressee in a context </a:t>
            </a:r>
            <a:r>
              <a:rPr lang="en-US" sz="4400" i="1" dirty="0"/>
              <a:t>c </a:t>
            </a:r>
            <a:r>
              <a:rPr lang="en-US" sz="4400" dirty="0"/>
              <a:t>(20)</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Strictly speaking, not the sole </a:t>
            </a:r>
            <a:r>
              <a:rPr lang="en-US" sz="4400" cap="small" dirty="0" err="1"/>
              <a:t>poss</a:t>
            </a:r>
            <a:r>
              <a:rPr lang="en-US" sz="4400" dirty="0"/>
              <a:t> morpheme, but </a:t>
            </a:r>
            <a:r>
              <a:rPr lang="en-US" sz="4400" b="1" dirty="0"/>
              <a:t>the whole possessive construction is indexical </a:t>
            </a:r>
            <a:r>
              <a:rPr lang="en-US" sz="4400" dirty="0"/>
              <a:t>w. r. t. Possessor/Addressee index </a:t>
            </a:r>
            <a:r>
              <a:rPr lang="en-US" sz="3600" dirty="0"/>
              <a:t>(in case of 2</a:t>
            </a:r>
            <a:r>
              <a:rPr lang="en-US" sz="3600" cap="small" dirty="0"/>
              <a:t>sg</a:t>
            </a:r>
            <a:r>
              <a:rPr lang="en-US" sz="3600" dirty="0"/>
              <a:t> Possessor) </a:t>
            </a:r>
            <a:r>
              <a:rPr lang="en-US" sz="4400" dirty="0"/>
              <a:t>and the Resource Situation index </a:t>
            </a:r>
            <a:r>
              <a:rPr lang="en-US" sz="3600" dirty="0"/>
              <a:t>(although see below for the Relation index)</a:t>
            </a:r>
            <a:r>
              <a:rPr lang="en-US" sz="4400" dirty="0"/>
              <a:t>.</a:t>
            </a:r>
          </a:p>
        </p:txBody>
      </p:sp>
      <p:sp>
        <p:nvSpPr>
          <p:cNvPr id="13" name="TextBox 12">
            <a:extLst>
              <a:ext uri="{FF2B5EF4-FFF2-40B4-BE49-F238E27FC236}">
                <a16:creationId xmlns:a16="http://schemas.microsoft.com/office/drawing/2014/main" id="{678B603F-0CC8-4047-A344-3C53D9964CFB}"/>
              </a:ext>
            </a:extLst>
          </p:cNvPr>
          <p:cNvSpPr txBox="1"/>
          <p:nvPr/>
        </p:nvSpPr>
        <p:spPr>
          <a:xfrm>
            <a:off x="1226606" y="6353944"/>
            <a:ext cx="20571513" cy="4978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524000" algn="l"/>
                <a:tab pos="4384675" algn="l"/>
                <a:tab pos="6916738" algn="l"/>
              </a:tabLst>
            </a:pPr>
            <a:r>
              <a:rPr lang="en-US" sz="3600" dirty="0">
                <a:effectLst/>
                <a:latin typeface="Times New Roman" panose="02020603050405020304" pitchFamily="18" charset="0"/>
                <a:ea typeface="Times New Roman" panose="02020603050405020304" pitchFamily="18" charset="0"/>
              </a:rPr>
              <a:t>(18)	</a:t>
            </a:r>
            <a:r>
              <a:rPr lang="en-US" sz="3600" b="1" dirty="0" err="1">
                <a:effectLst/>
                <a:latin typeface="Times New Roman" panose="02020603050405020304" pitchFamily="18" charset="0"/>
                <a:ea typeface="Times New Roman" panose="02020603050405020304" pitchFamily="18" charset="0"/>
              </a:rPr>
              <a:t>kăt</a:t>
            </a:r>
            <a:r>
              <a:rPr lang="en-US" sz="3600" b="1" dirty="0">
                <a:effectLst/>
                <a:latin typeface="Times New Roman" panose="02020603050405020304" pitchFamily="18" charset="0"/>
                <a:ea typeface="Times New Roman" panose="02020603050405020304" pitchFamily="18" charset="0"/>
              </a:rPr>
              <a:t>ˊ-</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moś</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524000" algn="l"/>
                <a:tab pos="4384675" algn="l"/>
                <a:tab pos="6916738" algn="l"/>
              </a:tabLst>
            </a:pPr>
            <a:r>
              <a:rPr lang="en-US" sz="3600" dirty="0">
                <a:effectLst/>
                <a:latin typeface="Times New Roman" panose="02020603050405020304" pitchFamily="18" charset="0"/>
                <a:ea typeface="Times New Roman" panose="02020603050405020304" pitchFamily="18" charset="0"/>
              </a:rPr>
              <a:t>	cat-</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purr-</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524000"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cat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purring</a:t>
            </a:r>
            <a:r>
              <a:rPr lang="ru-RU" sz="3600" dirty="0">
                <a:effectLst/>
                <a:latin typeface="Times New Roman" panose="02020603050405020304" pitchFamily="18" charset="0"/>
                <a:ea typeface="MS Mincho" panose="02020609040205080304" pitchFamily="49" charset="-128"/>
              </a:rPr>
              <a:t>’.</a:t>
            </a:r>
            <a:endParaRPr lang="en-US" sz="3600" dirty="0">
              <a:effectLst/>
              <a:latin typeface="Times New Roman" panose="02020603050405020304" pitchFamily="18" charset="0"/>
              <a:ea typeface="MS Mincho" panose="02020609040205080304" pitchFamily="49" charset="-128"/>
            </a:endParaRPr>
          </a:p>
          <a:p>
            <a:pPr algn="just">
              <a:lnSpc>
                <a:spcPct val="150000"/>
              </a:lnSpc>
              <a:tabLst>
                <a:tab pos="1524000" algn="l"/>
              </a:tabLst>
            </a:pPr>
            <a:r>
              <a:rPr lang="en-US" sz="3600" dirty="0">
                <a:latin typeface="Times New Roman" panose="02020603050405020304" pitchFamily="18" charset="0"/>
                <a:ea typeface="MS Mincho" panose="02020609040205080304" pitchFamily="49" charset="-128"/>
              </a:rPr>
              <a:t>(19)	</a:t>
            </a:r>
            <a:r>
              <a:rPr lang="en-US" sz="3600" dirty="0">
                <a:effectLst/>
                <a:latin typeface="Times New Roman" panose="02020603050405020304" pitchFamily="18" charset="0"/>
                <a:ea typeface="Times New Roman" panose="02020603050405020304" pitchFamily="18" charset="0"/>
              </a:rPr>
              <a:t> [ </a:t>
            </a:r>
            <a:r>
              <a:rPr lang="en-US" sz="3600" b="1" i="1" u="sng" dirty="0">
                <a:effectLst/>
                <a:latin typeface="Times New Roman" panose="02020603050405020304" pitchFamily="18" charset="0"/>
                <a:ea typeface="Times New Roman" panose="02020603050405020304" pitchFamily="18" charset="0"/>
              </a:rPr>
              <a:t>pro</a:t>
            </a:r>
            <a:r>
              <a:rPr lang="en-US" sz="3600" b="1" u="sng" baseline="-25000" dirty="0">
                <a:effectLst/>
                <a:latin typeface="Times New Roman" panose="02020603050405020304" pitchFamily="18" charset="0"/>
                <a:ea typeface="Times New Roman" panose="02020603050405020304" pitchFamily="18" charset="0"/>
              </a:rPr>
              <a:t>[2SG]</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cap="small" dirty="0" err="1">
                <a:latin typeface="Times New Roman" panose="02020603050405020304" pitchFamily="18" charset="0"/>
                <a:ea typeface="Times New Roman" panose="02020603050405020304" pitchFamily="18" charset="0"/>
              </a:rPr>
              <a:t>p</a:t>
            </a:r>
            <a:r>
              <a:rPr lang="en-US" sz="3600" cap="small" dirty="0" err="1">
                <a:effectLst/>
                <a:latin typeface="Times New Roman" panose="02020603050405020304" pitchFamily="18" charset="0"/>
                <a:ea typeface="Times New Roman" panose="02020603050405020304" pitchFamily="18" charset="0"/>
              </a:rPr>
              <a:t>oss</a:t>
            </a:r>
            <a:r>
              <a:rPr lang="en-US" sz="3600" b="1" u="sng" baseline="-25000" dirty="0">
                <a:effectLst/>
                <a:latin typeface="Times New Roman" panose="02020603050405020304" pitchFamily="18" charset="0"/>
                <a:ea typeface="Times New Roman" panose="02020603050405020304" pitchFamily="18" charset="0"/>
              </a:rPr>
              <a:t>[2SG]</a:t>
            </a:r>
            <a:r>
              <a:rPr lang="en-US" sz="3600" dirty="0">
                <a:effectLst/>
                <a:latin typeface="Times New Roman" panose="02020603050405020304" pitchFamily="18" charset="0"/>
                <a:ea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rPr>
              <a:t>s</a:t>
            </a:r>
            <a:r>
              <a:rPr lang="en-US" sz="3600" b="1" u="sng"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kătˊi</a:t>
            </a:r>
            <a:r>
              <a:rPr lang="en-US" sz="3600" dirty="0">
                <a:effectLst/>
                <a:latin typeface="Times New Roman" panose="02020603050405020304" pitchFamily="18" charset="0"/>
                <a:ea typeface="Times New Roman" panose="02020603050405020304" pitchFamily="18" charset="0"/>
              </a:rPr>
              <a:t> </a:t>
            </a:r>
            <a:r>
              <a:rPr lang="en-US" sz="3600" baseline="-25000" dirty="0">
                <a:effectLst/>
                <a:latin typeface="Times New Roman" panose="02020603050405020304" pitchFamily="18" charset="0"/>
                <a:ea typeface="Times New Roman" panose="02020603050405020304" pitchFamily="18" charset="0"/>
              </a:rPr>
              <a:t>NP</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a:t>
            </a:r>
            <a:r>
              <a:rPr lang="ru-RU" sz="3600" dirty="0">
                <a:effectLst/>
                <a:latin typeface="Times New Roman" panose="02020603050405020304" pitchFamily="18" charset="0"/>
                <a:ea typeface="Times New Roman" panose="02020603050405020304" pitchFamily="18" charset="0"/>
              </a:rPr>
              <a:t> </a:t>
            </a:r>
          </a:p>
          <a:p>
            <a:pPr algn="just">
              <a:lnSpc>
                <a:spcPct val="150000"/>
              </a:lnSpc>
              <a:tabLst>
                <a:tab pos="1524000" algn="l"/>
              </a:tabLst>
            </a:pPr>
            <a:endParaRPr lang="ru-RU" sz="3600" dirty="0">
              <a:latin typeface="Times New Roman" panose="02020603050405020304" pitchFamily="18" charset="0"/>
              <a:ea typeface="MS Mincho" panose="02020609040205080304" pitchFamily="49" charset="-128"/>
            </a:endParaRPr>
          </a:p>
          <a:p>
            <a:pPr algn="just">
              <a:lnSpc>
                <a:spcPct val="150000"/>
              </a:lnSpc>
              <a:tabLst>
                <a:tab pos="1524000" algn="l"/>
              </a:tabLst>
            </a:pPr>
            <a:r>
              <a:rPr lang="ru-RU" sz="3600" dirty="0">
                <a:latin typeface="Times New Roman" panose="02020603050405020304" pitchFamily="18" charset="0"/>
                <a:ea typeface="MS Mincho" panose="02020609040205080304" pitchFamily="49" charset="-128"/>
              </a:rPr>
              <a:t>(</a:t>
            </a:r>
            <a:r>
              <a:rPr lang="en-US" sz="3600" dirty="0">
                <a:latin typeface="Times New Roman" panose="02020603050405020304" pitchFamily="18" charset="0"/>
                <a:ea typeface="MS Mincho" panose="02020609040205080304" pitchFamily="49" charset="-128"/>
              </a:rPr>
              <a:t>20</a:t>
            </a:r>
            <a:r>
              <a:rPr lang="ru-RU" sz="3600" dirty="0">
                <a:latin typeface="Times New Roman" panose="02020603050405020304" pitchFamily="18" charset="0"/>
                <a:ea typeface="MS Mincho" panose="02020609040205080304" pitchFamily="49" charset="-128"/>
              </a:rPr>
              <a:t>)	</a:t>
            </a:r>
            <a:r>
              <a:rPr lang="en-US" sz="3600" dirty="0">
                <a:latin typeface="Times New Roman" panose="02020603050405020304" pitchFamily="18" charset="0"/>
                <a:ea typeface="MS Mincho" panose="02020609040205080304" pitchFamily="49" charset="-128"/>
              </a:rPr>
              <a:t>||</a:t>
            </a:r>
            <a:r>
              <a:rPr lang="en-US" sz="3600" i="1" dirty="0">
                <a:latin typeface="Times New Roman" panose="02020603050405020304" pitchFamily="18" charset="0"/>
                <a:ea typeface="MS Mincho" panose="02020609040205080304" pitchFamily="49" charset="-128"/>
              </a:rPr>
              <a:t>pro</a:t>
            </a:r>
            <a:r>
              <a:rPr lang="en-US" sz="3600" baseline="-25000" dirty="0">
                <a:latin typeface="Times New Roman" panose="02020603050405020304" pitchFamily="18" charset="0"/>
                <a:ea typeface="MS Mincho" panose="02020609040205080304" pitchFamily="49" charset="-128"/>
              </a:rPr>
              <a:t>[2SG]</a:t>
            </a:r>
            <a:r>
              <a:rPr lang="en-US" sz="3600" dirty="0">
                <a:latin typeface="Times New Roman" panose="02020603050405020304" pitchFamily="18" charset="0"/>
                <a:ea typeface="MS Mincho" panose="02020609040205080304" pitchFamily="49" charset="-128"/>
              </a:rPr>
              <a:t>||</a:t>
            </a:r>
            <a:r>
              <a:rPr lang="en-US" sz="3600" baseline="30000" dirty="0" err="1">
                <a:latin typeface="Times New Roman" panose="02020603050405020304" pitchFamily="18" charset="0"/>
                <a:ea typeface="MS Mincho" panose="02020609040205080304" pitchFamily="49" charset="-128"/>
              </a:rPr>
              <a:t>c,g</a:t>
            </a:r>
            <a:r>
              <a:rPr lang="en-US" sz="3600" dirty="0">
                <a:latin typeface="Times New Roman" panose="02020603050405020304" pitchFamily="18" charset="0"/>
                <a:ea typeface="MS Mincho" panose="02020609040205080304" pitchFamily="49" charset="-128"/>
              </a:rPr>
              <a:t> = </a:t>
            </a:r>
            <a:r>
              <a:rPr lang="en-US" sz="3600" b="1" dirty="0">
                <a:latin typeface="Times New Roman" panose="02020603050405020304" pitchFamily="18" charset="0"/>
                <a:ea typeface="MS Mincho" panose="02020609040205080304" pitchFamily="49" charset="-128"/>
              </a:rPr>
              <a:t>a</a:t>
            </a:r>
            <a:r>
              <a:rPr lang="en-US" sz="3600" baseline="-25000" dirty="0">
                <a:latin typeface="Times New Roman" panose="02020603050405020304" pitchFamily="18" charset="0"/>
                <a:ea typeface="MS Mincho" panose="02020609040205080304" pitchFamily="49" charset="-128"/>
              </a:rPr>
              <a:t>c</a:t>
            </a:r>
            <a:endParaRPr lang="en-US" sz="3600" i="1" dirty="0">
              <a:latin typeface="Times New Roman" panose="02020603050405020304" pitchFamily="18" charset="0"/>
              <a:ea typeface="MS Mincho" panose="02020609040205080304" pitchFamily="49" charset="-128"/>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20</a:t>
            </a:fld>
            <a:endParaRPr lang="ru-RU" sz="3600" b="1" dirty="0"/>
          </a:p>
        </p:txBody>
      </p:sp>
      <p:sp>
        <p:nvSpPr>
          <p:cNvPr id="10" name="Очень крутой заголовок…">
            <a:extLst>
              <a:ext uri="{FF2B5EF4-FFF2-40B4-BE49-F238E27FC236}">
                <a16:creationId xmlns:a16="http://schemas.microsoft.com/office/drawing/2014/main" id="{8390D3C0-344A-456B-9A82-85C0F80650FD}"/>
              </a:ext>
            </a:extLst>
          </p:cNvPr>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III. A remark on the structure of </a:t>
            </a:r>
            <a:r>
              <a:rPr lang="en-US" dirty="0" err="1"/>
              <a:t>possp</a:t>
            </a:r>
            <a:endParaRPr lang="en-US" baseline="30000" dirty="0"/>
          </a:p>
          <a:p>
            <a:pPr algn="l">
              <a:defRPr sz="7000" b="1" cap="all">
                <a:solidFill>
                  <a:srgbClr val="253957"/>
                </a:solidFill>
                <a:latin typeface="+mn-lt"/>
                <a:ea typeface="+mn-ea"/>
                <a:cs typeface="+mn-cs"/>
                <a:sym typeface="Arial Narrow"/>
              </a:defRPr>
            </a:pPr>
            <a:endParaRPr lang="ru-RU" dirty="0"/>
          </a:p>
        </p:txBody>
      </p:sp>
      <p:sp>
        <p:nvSpPr>
          <p:cNvPr id="9" name="Название подразделения, лаборатории, факультета и т.д.">
            <a:extLst>
              <a:ext uri="{FF2B5EF4-FFF2-40B4-BE49-F238E27FC236}">
                <a16:creationId xmlns:a16="http://schemas.microsoft.com/office/drawing/2014/main" id="{D81EF0C2-1D50-4579-9BE5-3DC377EBCD25}"/>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0111238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t>Associative possessive </a:t>
            </a:r>
            <a:r>
              <a:rPr lang="en-US" i="1" dirty="0"/>
              <a:t>-</a:t>
            </a:r>
            <a:r>
              <a:rPr lang="en-US" i="1" dirty="0" err="1"/>
              <a:t>en</a:t>
            </a:r>
            <a:r>
              <a:rPr lang="en-US" baseline="30000" dirty="0" err="1"/>
              <a:t>II</a:t>
            </a:r>
            <a:r>
              <a:rPr lang="en-US" dirty="0"/>
              <a:t>: just how indexical are possessives?</a:t>
            </a:r>
            <a:endParaRPr lang="ru-RU" dirty="0"/>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21</a:t>
            </a:fld>
            <a:endParaRPr lang="ru-RU" sz="3600" b="1" dirty="0"/>
          </a:p>
        </p:txBody>
      </p:sp>
    </p:spTree>
    <p:extLst>
      <p:ext uri="{BB962C8B-B14F-4D97-AF65-F5344CB8AC3E}">
        <p14:creationId xmlns:p14="http://schemas.microsoft.com/office/powerpoint/2010/main" val="402934405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Associative possessive -</a:t>
            </a:r>
            <a:r>
              <a:rPr lang="en-US" dirty="0" err="1"/>
              <a:t>en</a:t>
            </a:r>
            <a:r>
              <a:rPr lang="en-US" baseline="30000" dirty="0" err="1"/>
              <a:t>II</a:t>
            </a:r>
            <a:r>
              <a:rPr lang="en-US" dirty="0"/>
              <a:t>: uniqueness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22</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66368" y="4046472"/>
            <a:ext cx="20571513" cy="66967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associative possessive </a:t>
            </a:r>
            <a:r>
              <a:rPr lang="en-US" sz="4400" i="1" dirty="0"/>
              <a:t>-</a:t>
            </a:r>
            <a:r>
              <a:rPr lang="en-US" sz="4400" i="1" dirty="0" err="1"/>
              <a:t>en</a:t>
            </a:r>
            <a:r>
              <a:rPr lang="en-US" sz="4400" baseline="30000" dirty="0" err="1"/>
              <a:t>II</a:t>
            </a:r>
            <a:r>
              <a:rPr lang="en-US" sz="4400" dirty="0"/>
              <a:t> appears in contexts which don’t call for a possessive morpheme in Standard Average European</a:t>
            </a:r>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i="1" dirty="0"/>
              <a:t>e. g.,</a:t>
            </a:r>
            <a:r>
              <a:rPr lang="en-US" sz="4400" dirty="0"/>
              <a:t> with a unique object in a command (21) </a:t>
            </a:r>
            <a:r>
              <a:rPr lang="en-US" sz="3600" dirty="0"/>
              <a:t>(cf. English gloss)</a:t>
            </a:r>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i="1" dirty="0"/>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i="1" dirty="0"/>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i="1" dirty="0"/>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i="1" dirty="0"/>
          </a:p>
          <a:p>
            <a:pPr marL="571500" indent="-571500" algn="l">
              <a:spcBef>
                <a:spcPts val="26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i="1" dirty="0"/>
          </a:p>
          <a:p>
            <a:pPr algn="l">
              <a:spcBef>
                <a:spcPts val="2600"/>
              </a:spcBef>
              <a:buSzPct val="100000"/>
              <a:defRPr sz="2800">
                <a:solidFill>
                  <a:srgbClr val="253957"/>
                </a:solidFill>
                <a:latin typeface="+mn-lt"/>
                <a:ea typeface="+mn-ea"/>
                <a:cs typeface="+mn-cs"/>
                <a:sym typeface="Arial Narrow"/>
              </a:defRPr>
            </a:pPr>
            <a:endParaRPr lang="en-US" sz="4400" i="1"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The proper possessive </a:t>
            </a:r>
            <a:r>
              <a:rPr lang="en-US" sz="3600" i="1" dirty="0"/>
              <a:t>-</a:t>
            </a:r>
            <a:r>
              <a:rPr lang="en-US" sz="3600" i="1" dirty="0" err="1"/>
              <a:t>en</a:t>
            </a:r>
            <a:r>
              <a:rPr lang="en-US" sz="3600" baseline="30000" dirty="0" err="1"/>
              <a:t>I</a:t>
            </a:r>
            <a:r>
              <a:rPr lang="en-US" sz="3600" dirty="0"/>
              <a:t>, on the other hand, does not require uniqueness (examples omitted)</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23307" y="6554281"/>
            <a:ext cx="22994029"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4665663" algn="l"/>
              </a:tabLst>
            </a:pPr>
            <a:r>
              <a:rPr lang="en-US" sz="3600" cap="small" dirty="0">
                <a:effectLst/>
                <a:latin typeface="Times New Roman" panose="02020603050405020304" pitchFamily="18" charset="0"/>
                <a:ea typeface="Times New Roman" panose="02020603050405020304" pitchFamily="18" charset="0"/>
              </a:rPr>
              <a:t>(21)	</a:t>
            </a:r>
            <a:r>
              <a:rPr lang="en-US" sz="3600" b="1" dirty="0">
                <a:effectLst/>
                <a:latin typeface="Times New Roman" panose="02020603050405020304" pitchFamily="18" charset="0"/>
                <a:ea typeface="Times New Roman" panose="02020603050405020304" pitchFamily="18" charset="0"/>
              </a:rPr>
              <a:t>an-#(</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mij</a:t>
            </a:r>
            <a:r>
              <a:rPr lang="en-US" sz="3600" dirty="0">
                <a:effectLst/>
                <a:latin typeface="Times New Roman" panose="02020603050405020304" pitchFamily="18" charset="0"/>
                <a:ea typeface="Times New Roman" panose="02020603050405020304" pitchFamily="18" charset="0"/>
              </a:rPr>
              <a:t>-e</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4665663" algn="l"/>
              </a:tabLst>
            </a:pPr>
            <a:r>
              <a:rPr lang="en-US" sz="3600" dirty="0">
                <a:effectLst/>
                <a:latin typeface="Times New Roman" panose="02020603050405020304" pitchFamily="18" charset="0"/>
                <a:ea typeface="Times New Roman" panose="02020603050405020304" pitchFamily="18" charset="0"/>
              </a:rPr>
              <a:t>	cup-</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give-</a:t>
            </a:r>
            <a:r>
              <a:rPr lang="en-US" sz="3600" cap="small" dirty="0">
                <a:effectLst/>
                <a:latin typeface="Times New Roman" panose="02020603050405020304" pitchFamily="18" charset="0"/>
                <a:ea typeface="Times New Roman" panose="02020603050405020304" pitchFamily="18" charset="0"/>
              </a:rPr>
              <a:t>imp.sg.sg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Lst>
            </a:pPr>
            <a:r>
              <a:rPr lang="en-US" sz="3600" dirty="0">
                <a:effectLst/>
                <a:latin typeface="Times New Roman" panose="02020603050405020304" pitchFamily="18" charset="0"/>
                <a:ea typeface="Times New Roman" panose="02020603050405020304" pitchFamily="18" charset="0"/>
              </a:rPr>
              <a:t>	{At my place / Speaking to a friend at another friend’s place. There’s only one cup on the table.} ‘Pass me </a:t>
            </a:r>
            <a:r>
              <a:rPr lang="en-US" sz="3600" b="1" dirty="0">
                <a:effectLst/>
                <a:latin typeface="Times New Roman" panose="02020603050405020304" pitchFamily="18" charset="0"/>
                <a:ea typeface="Times New Roman" panose="02020603050405020304" pitchFamily="18" charset="0"/>
              </a:rPr>
              <a:t>the cup</a:t>
            </a:r>
            <a:r>
              <a:rPr lang="en-US" sz="3600" dirty="0">
                <a:effectLst/>
                <a:latin typeface="Times New Roman" panose="02020603050405020304" pitchFamily="18" charset="0"/>
                <a:ea typeface="Times New Roman" panose="02020603050405020304" pitchFamily="18" charset="0"/>
              </a:rPr>
              <a:t>’.</a:t>
            </a:r>
            <a:endParaRPr lang="ru-RU" sz="3600" dirty="0">
              <a:effectLst/>
              <a:latin typeface="Times New Roman" panose="02020603050405020304" pitchFamily="18" charset="0"/>
              <a:ea typeface="Times New Roman" panose="02020603050405020304" pitchFamily="18" charset="0"/>
            </a:endParaRPr>
          </a:p>
          <a:p>
            <a:pPr lvl="0" algn="just" fontAlgn="base">
              <a:lnSpc>
                <a:spcPct val="150000"/>
              </a:lnSpc>
              <a:buSzPts val="1200"/>
              <a:tabLst>
                <a:tab pos="1349375" algn="l"/>
                <a:tab pos="4759325" algn="l"/>
              </a:tabLst>
            </a:pPr>
            <a:r>
              <a:rPr lang="en-US" sz="3600" dirty="0">
                <a:effectLst/>
                <a:latin typeface="Times New Roman" panose="02020603050405020304" pitchFamily="18" charset="0"/>
                <a:ea typeface="Times New Roman" panose="02020603050405020304" pitchFamily="18" charset="0"/>
              </a:rPr>
              <a:t>(22)</a:t>
            </a:r>
            <a:r>
              <a:rPr lang="en-US" sz="3600" b="1" dirty="0">
                <a:effectLst/>
                <a:latin typeface="Times New Roman" panose="02020603050405020304" pitchFamily="18" charset="0"/>
                <a:ea typeface="Times New Roman" panose="02020603050405020304" pitchFamily="18" charset="0"/>
              </a:rPr>
              <a:t>	an-(#en)	</a:t>
            </a:r>
            <a:r>
              <a:rPr lang="en-US" sz="3600" dirty="0" err="1">
                <a:effectLst/>
                <a:latin typeface="Times New Roman" panose="02020603050405020304" pitchFamily="18" charset="0"/>
                <a:ea typeface="Times New Roman" panose="02020603050405020304" pitchFamily="18" charset="0"/>
              </a:rPr>
              <a:t>mij</a:t>
            </a:r>
            <a:r>
              <a:rPr lang="en-US" sz="3600" dirty="0">
                <a:effectLst/>
                <a:latin typeface="Times New Roman" panose="02020603050405020304" pitchFamily="18" charset="0"/>
                <a:ea typeface="Times New Roman" panose="02020603050405020304" pitchFamily="18" charset="0"/>
              </a:rPr>
              <a:t>-a</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4759325" algn="l"/>
              </a:tabLst>
            </a:pPr>
            <a:r>
              <a:rPr lang="en-US" sz="3600" dirty="0">
                <a:effectLst/>
                <a:latin typeface="Times New Roman" panose="02020603050405020304" pitchFamily="18" charset="0"/>
                <a:ea typeface="Times New Roman" panose="02020603050405020304" pitchFamily="18" charset="0"/>
              </a:rPr>
              <a:t>	cup-</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give-</a:t>
            </a:r>
            <a:r>
              <a:rPr lang="en-US" sz="3600" cap="small" dirty="0">
                <a:effectLst/>
                <a:latin typeface="Times New Roman" panose="02020603050405020304" pitchFamily="18" charset="0"/>
                <a:ea typeface="Times New Roman" panose="02020603050405020304" pitchFamily="18" charset="0"/>
              </a:rPr>
              <a:t>imp[sg]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Lst>
            </a:pPr>
            <a:r>
              <a:rPr lang="en-US" sz="3600" dirty="0">
                <a:effectLst/>
                <a:latin typeface="Times New Roman" panose="02020603050405020304" pitchFamily="18" charset="0"/>
                <a:ea typeface="Times New Roman" panose="02020603050405020304" pitchFamily="18" charset="0"/>
              </a:rPr>
              <a:t>	{At my place / Speaking to a friend at another friend’s place. There’s several cups on the table.} ‘Pass me a cup’. </a:t>
            </a:r>
            <a:endParaRPr lang="ru-RU" sz="3600" dirty="0">
              <a:effectLst/>
              <a:latin typeface="Times New Roman" panose="02020603050405020304" pitchFamily="18" charset="0"/>
              <a:ea typeface="Times New Roman" panose="02020603050405020304" pitchFamily="18" charset="0"/>
            </a:endParaRPr>
          </a:p>
          <a:p>
            <a:pPr algn="just">
              <a:tabLst>
                <a:tab pos="1336675" algn="l"/>
              </a:tabLst>
            </a:pPr>
            <a:r>
              <a:rPr lang="en-US"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Speaker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comment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on</a:t>
            </a:r>
            <a:r>
              <a:rPr lang="ru-RU" sz="3600" dirty="0">
                <a:effectLst/>
                <a:latin typeface="Times New Roman" panose="02020603050405020304" pitchFamily="18" charset="0"/>
                <a:ea typeface="MS Mincho" panose="02020609040205080304" pitchFamily="49" charset="-128"/>
              </a:rPr>
              <a:t> </a:t>
            </a:r>
            <a:r>
              <a:rPr lang="ru-RU" sz="3600" i="1" dirty="0">
                <a:effectLst/>
                <a:latin typeface="Times New Roman" panose="02020603050405020304" pitchFamily="18" charset="0"/>
                <a:ea typeface="MS Mincho" panose="02020609040205080304" pitchFamily="49" charset="-128"/>
              </a:rPr>
              <a:t>-</a:t>
            </a:r>
            <a:r>
              <a:rPr lang="ru-RU" sz="3600" i="1" dirty="0" err="1">
                <a:effectLst/>
                <a:latin typeface="Times New Roman" panose="02020603050405020304" pitchFamily="18" charset="0"/>
                <a:ea typeface="MS Mincho" panose="02020609040205080304" pitchFamily="49" charset="-128"/>
              </a:rPr>
              <a:t>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en-US" sz="3600" dirty="0">
                <a:effectLst/>
                <a:latin typeface="Times New Roman" panose="02020603050405020304" pitchFamily="18" charset="0"/>
                <a:ea typeface="MS Mincho" panose="02020609040205080304" pitchFamily="49" charset="-128"/>
              </a:rPr>
              <a:t>Addressee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will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ask</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which</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cup</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9" name="Название подразделения, лаборатории, факультета и т.д.">
            <a:extLst>
              <a:ext uri="{FF2B5EF4-FFF2-40B4-BE49-F238E27FC236}">
                <a16:creationId xmlns:a16="http://schemas.microsoft.com/office/drawing/2014/main" id="{333DD648-77EA-4F57-B747-8EADAE7F0778}"/>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67269060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Associative possessive -</a:t>
            </a:r>
            <a:r>
              <a:rPr lang="en-US" dirty="0" err="1"/>
              <a:t>en</a:t>
            </a:r>
            <a:r>
              <a:rPr lang="en-US" baseline="30000" dirty="0" err="1"/>
              <a:t>II</a:t>
            </a:r>
            <a:r>
              <a:rPr lang="en-US" dirty="0"/>
              <a:t>: uniqueness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23</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66368" y="4046472"/>
            <a:ext cx="20571513" cy="66967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associative possessive </a:t>
            </a:r>
            <a:r>
              <a:rPr lang="en-US" sz="4400" i="1" dirty="0"/>
              <a:t>-</a:t>
            </a:r>
            <a:r>
              <a:rPr lang="en-US" sz="4400" i="1" dirty="0" err="1"/>
              <a:t>en</a:t>
            </a:r>
            <a:r>
              <a:rPr lang="en-US" sz="4400" baseline="30000" dirty="0" err="1"/>
              <a:t>II</a:t>
            </a:r>
            <a:r>
              <a:rPr lang="en-US" sz="4400" dirty="0"/>
              <a:t> requires uniqueness </a:t>
            </a:r>
            <a:r>
              <a:rPr lang="en-US" sz="3600" dirty="0"/>
              <a:t>(as witnessed by anti-uniqueness implications of bare forms in the same context, see comment)</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which is observed also with other person-number combinations and in anaphoric (non-first mention) contexts</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buSzPct val="100000"/>
              <a:defRPr sz="2800">
                <a:solidFill>
                  <a:srgbClr val="253957"/>
                </a:solidFill>
                <a:latin typeface="+mn-lt"/>
                <a:ea typeface="+mn-ea"/>
                <a:cs typeface="+mn-cs"/>
                <a:sym typeface="Arial Narrow"/>
              </a:defRPr>
            </a:pPr>
            <a:r>
              <a:rPr lang="en-US" sz="4400" b="1" dirty="0"/>
              <a:t>The associative possessive</a:t>
            </a:r>
            <a:r>
              <a:rPr lang="en-US" sz="4400" i="1" dirty="0"/>
              <a:t> </a:t>
            </a:r>
            <a:r>
              <a:rPr lang="en-US" sz="4400" b="1" i="1" dirty="0"/>
              <a:t>-</a:t>
            </a:r>
            <a:r>
              <a:rPr lang="en-US" sz="4400" b="1" i="1" dirty="0" err="1"/>
              <a:t>en</a:t>
            </a:r>
            <a:r>
              <a:rPr lang="en-US" sz="4400" b="1" baseline="30000" dirty="0" err="1"/>
              <a:t>II</a:t>
            </a:r>
            <a:r>
              <a:rPr lang="en-US" sz="4400" b="1" dirty="0"/>
              <a:t> is used whenever a unique referent stands in a contextually-available relationship* with some salient Possessor</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*which might be (at least) physical proximity or textual association</a:t>
            </a:r>
          </a:p>
        </p:txBody>
      </p:sp>
      <p:sp>
        <p:nvSpPr>
          <p:cNvPr id="13" name="TextBox 12">
            <a:extLst>
              <a:ext uri="{FF2B5EF4-FFF2-40B4-BE49-F238E27FC236}">
                <a16:creationId xmlns:a16="http://schemas.microsoft.com/office/drawing/2014/main" id="{BAC16C42-D9D5-4947-A89A-92413F2E478D}"/>
              </a:ext>
            </a:extLst>
          </p:cNvPr>
          <p:cNvSpPr txBox="1"/>
          <p:nvPr/>
        </p:nvSpPr>
        <p:spPr>
          <a:xfrm>
            <a:off x="1209448" y="6820527"/>
            <a:ext cx="20991663"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821531" rtl="0" eaLnBrk="1" fontAlgn="base" latinLnBrk="0" hangingPunct="0">
              <a:lnSpc>
                <a:spcPct val="150000"/>
              </a:lnSpc>
              <a:spcBef>
                <a:spcPts val="600"/>
              </a:spcBef>
              <a:spcAft>
                <a:spcPts val="0"/>
              </a:spcAft>
              <a:buClrTx/>
              <a:buSzPts val="1200"/>
              <a:buFontTx/>
              <a:buNone/>
              <a:tabLst>
                <a:tab pos="1077913" algn="l"/>
                <a:tab pos="4032250" algn="l"/>
                <a:tab pos="5462588" algn="l"/>
                <a:tab pos="9518650" algn="l"/>
                <a:tab pos="13176250" algn="l"/>
              </a:tabLst>
              <a:defRPr/>
            </a:pP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(23)	</a:t>
            </a:r>
            <a:r>
              <a:rPr kumimoji="0" lang="en-US" sz="36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amp-</a:t>
            </a:r>
            <a:r>
              <a:rPr kumimoji="0" lang="en-US" sz="3600" b="1"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əλ</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λʉw</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pɛλ</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aλ</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-a	</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χurət-ti</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pit-</a:t>
            </a:r>
            <a:r>
              <a:rPr kumimoji="0" lang="en-US" sz="36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əs</a:t>
            </a:r>
            <a:endParaRPr kumimoji="0" lang="ru-RU"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endParaRPr>
          </a:p>
          <a:p>
            <a:pPr marL="0" marR="0" lvl="0" indent="0" algn="just" defTabSz="821531" rtl="0" eaLnBrk="1" fontAlgn="auto" latinLnBrk="0" hangingPunct="0">
              <a:lnSpc>
                <a:spcPct val="150000"/>
              </a:lnSpc>
              <a:spcBef>
                <a:spcPts val="0"/>
              </a:spcBef>
              <a:spcAft>
                <a:spcPts val="0"/>
              </a:spcAft>
              <a:buClrTx/>
              <a:buSzTx/>
              <a:buFontTx/>
              <a:buNone/>
              <a:tabLst>
                <a:tab pos="1077913" algn="l"/>
                <a:tab pos="4032250" algn="l"/>
                <a:tab pos="5462588" algn="l"/>
                <a:tab pos="9518650" algn="l"/>
                <a:tab pos="13176250" algn="l"/>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dog-</a:t>
            </a: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poss.3sg	</a:t>
            </a:r>
            <a:r>
              <a:rPr lang="en-US" sz="3600" dirty="0">
                <a:latin typeface="Times New Roman" panose="02020603050405020304" pitchFamily="18" charset="0"/>
                <a:ea typeface="Times New Roman" panose="02020603050405020304" pitchFamily="18" charset="0"/>
              </a:rPr>
              <a:t>(s)he</a:t>
            </a: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at-</a:t>
            </a: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poss.3sg-dat	</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bark-</a:t>
            </a:r>
            <a:r>
              <a:rPr kumimoji="0" lang="en-US" sz="3600" b="0" i="0" u="none" strike="noStrike" kern="0" cap="small"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nfin.npst</a:t>
            </a: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a:t>
            </a: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become-</a:t>
            </a:r>
            <a:r>
              <a:rPr kumimoji="0" lang="en-US" sz="3600" b="0" i="0" u="none" strike="noStrike" kern="0" cap="small"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pst</a:t>
            </a:r>
            <a:r>
              <a:rPr kumimoji="0" lang="en-US" sz="3600" b="0" i="0" u="none" strike="noStrike" kern="0" cap="small"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[3sg]</a:t>
            </a:r>
            <a:endParaRPr kumimoji="0" lang="ru-RU"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endParaRPr>
          </a:p>
          <a:p>
            <a:pPr marL="0" marR="0" lvl="0" indent="0" algn="just" defTabSz="821531" rtl="0" eaLnBrk="1" fontAlgn="auto" latinLnBrk="0" hangingPunct="0">
              <a:lnSpc>
                <a:spcPct val="150000"/>
              </a:lnSpc>
              <a:spcBef>
                <a:spcPts val="0"/>
              </a:spcBef>
              <a:spcAft>
                <a:spcPts val="0"/>
              </a:spcAft>
              <a:buClrTx/>
              <a:buSzTx/>
              <a:buFontTx/>
              <a:buNone/>
              <a:tabLst>
                <a:tab pos="1077913" algn="l"/>
                <a:tab pos="2601913" algn="l"/>
                <a:tab pos="5462588" algn="l"/>
                <a:tab pos="6542088" algn="l"/>
                <a:tab pos="10128250" algn="l"/>
                <a:tab pos="13176250" algn="l"/>
              </a:tabLst>
              <a:defRPr/>
            </a:pPr>
            <a:r>
              <a:rPr kumimoji="0" lang="en-US" sz="36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Helvetica Light"/>
              </a:rPr>
              <a:t>	‘{Peter was walking along the street when he saw a dog.} The dog started barking at him’.</a:t>
            </a:r>
          </a:p>
        </p:txBody>
      </p:sp>
      <p:sp>
        <p:nvSpPr>
          <p:cNvPr id="15" name="Название подразделения, лаборатории, факультета и т.д.">
            <a:extLst>
              <a:ext uri="{FF2B5EF4-FFF2-40B4-BE49-F238E27FC236}">
                <a16:creationId xmlns:a16="http://schemas.microsoft.com/office/drawing/2014/main" id="{911425B3-34D4-4ED7-B4DA-C7B0D1A4ACB9}"/>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42165636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Associative possessive -</a:t>
            </a:r>
            <a:r>
              <a:rPr lang="en-US" dirty="0" err="1"/>
              <a:t>en</a:t>
            </a:r>
            <a:r>
              <a:rPr lang="en-US" baseline="30000" dirty="0" err="1"/>
              <a:t>II</a:t>
            </a:r>
            <a:r>
              <a:rPr lang="en-US" dirty="0"/>
              <a:t>: explicit Possessor</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24</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409728"/>
            <a:ext cx="22800247"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Strikingly, the associative possessive </a:t>
            </a:r>
            <a:r>
              <a:rPr lang="en-US" sz="4400" i="1" dirty="0"/>
              <a:t>-</a:t>
            </a:r>
            <a:r>
              <a:rPr lang="en-US" sz="4400" i="1" dirty="0" err="1"/>
              <a:t>en</a:t>
            </a:r>
            <a:r>
              <a:rPr lang="en-US" sz="4400" baseline="30000" dirty="0" err="1"/>
              <a:t>II</a:t>
            </a:r>
            <a:r>
              <a:rPr lang="en-US" sz="4400" dirty="0"/>
              <a:t> </a:t>
            </a:r>
            <a:r>
              <a:rPr lang="en-US" sz="4400" b="1" dirty="0"/>
              <a:t>does not </a:t>
            </a:r>
            <a:r>
              <a:rPr lang="en-US" sz="4400" dirty="0"/>
              <a:t>admit an explicit Possessor in the NP.</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With an explicit Possessor, the exponent </a:t>
            </a:r>
            <a:r>
              <a:rPr lang="en-US" sz="4400" i="1" dirty="0"/>
              <a:t>-</a:t>
            </a:r>
            <a:r>
              <a:rPr lang="en-US" sz="4400" i="1" dirty="0" err="1"/>
              <a:t>en</a:t>
            </a:r>
            <a:r>
              <a:rPr lang="en-US" sz="4400" dirty="0"/>
              <a:t> must be interpreted as a proper possessive.</a:t>
            </a:r>
          </a:p>
          <a:p>
            <a:pPr algn="l">
              <a:spcBef>
                <a:spcPts val="2800"/>
              </a:spcBef>
              <a:buSzPct val="100000"/>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0"/>
              </a:spcBef>
              <a:spcAft>
                <a:spcPts val="0"/>
              </a:spcAft>
              <a:buClrTx/>
              <a:buSzPct val="100000"/>
              <a:tabLst/>
              <a:defRPr sz="2800">
                <a:solidFill>
                  <a:srgbClr val="253957"/>
                </a:solidFill>
                <a:latin typeface="+mn-lt"/>
                <a:ea typeface="+mn-ea"/>
                <a:cs typeface="+mn-cs"/>
                <a:sym typeface="Arial Narrow"/>
              </a:defRPr>
            </a:pPr>
            <a:r>
              <a:rPr kumimoji="0" lang="en-US" sz="3600" b="0" i="0" u="none" strike="noStrike" kern="0" cap="none" spc="0" normalizeH="0" baseline="0" noProof="0" dirty="0">
                <a:ln>
                  <a:noFill/>
                </a:ln>
                <a:solidFill>
                  <a:srgbClr val="253957"/>
                </a:solidFill>
                <a:effectLst/>
                <a:uLnTx/>
                <a:uFillTx/>
                <a:latin typeface="Arial Narrow"/>
                <a:sym typeface="Arial Narrow"/>
              </a:rPr>
              <a:t>The proper possessive </a:t>
            </a:r>
            <a:r>
              <a:rPr kumimoji="0" lang="en-US" sz="3600" b="0" i="1" u="none" strike="noStrike" kern="0" cap="none" spc="0" normalizeH="0" baseline="0" noProof="0" dirty="0">
                <a:ln>
                  <a:noFill/>
                </a:ln>
                <a:solidFill>
                  <a:srgbClr val="253957"/>
                </a:solidFill>
                <a:effectLst/>
                <a:uLnTx/>
                <a:uFillTx/>
                <a:latin typeface="Arial Narrow"/>
                <a:sym typeface="Arial Narrow"/>
              </a:rPr>
              <a:t>-</a:t>
            </a:r>
            <a:r>
              <a:rPr kumimoji="0" lang="en-US" sz="3600" b="0" i="1" u="none" strike="noStrike" kern="0" cap="none" spc="0" normalizeH="0" baseline="0" noProof="0" dirty="0" err="1">
                <a:ln>
                  <a:noFill/>
                </a:ln>
                <a:solidFill>
                  <a:srgbClr val="253957"/>
                </a:solidFill>
                <a:effectLst/>
                <a:uLnTx/>
                <a:uFillTx/>
                <a:latin typeface="Arial Narrow"/>
                <a:sym typeface="Arial Narrow"/>
              </a:rPr>
              <a:t>en</a:t>
            </a:r>
            <a:r>
              <a:rPr kumimoji="0" lang="en-US" sz="3600" b="0" i="0" u="none" strike="noStrike" kern="0" cap="none" spc="0" normalizeH="0" baseline="30000" noProof="0" dirty="0" err="1">
                <a:ln>
                  <a:noFill/>
                </a:ln>
                <a:solidFill>
                  <a:srgbClr val="253957"/>
                </a:solidFill>
                <a:effectLst/>
                <a:uLnTx/>
                <a:uFillTx/>
                <a:latin typeface="Arial Narrow"/>
                <a:sym typeface="Arial Narrow"/>
              </a:rPr>
              <a:t>I</a:t>
            </a:r>
            <a:r>
              <a:rPr kumimoji="0" lang="en-US" sz="3600" b="0" i="0" u="none" strike="noStrike" kern="0" cap="none" spc="0" normalizeH="0" baseline="0" noProof="0" dirty="0">
                <a:ln>
                  <a:noFill/>
                </a:ln>
                <a:solidFill>
                  <a:srgbClr val="253957"/>
                </a:solidFill>
                <a:effectLst/>
                <a:uLnTx/>
                <a:uFillTx/>
                <a:latin typeface="Arial Narrow"/>
                <a:sym typeface="Arial Narrow"/>
              </a:rPr>
              <a:t>, admitting an explicit possessor, may only express stereotypical possessive relations (</a:t>
            </a:r>
            <a:r>
              <a:rPr kumimoji="0" lang="en-US" sz="3600" b="0" i="0" u="none" strike="noStrike" kern="0" cap="none" spc="0" normalizeH="0" baseline="0" noProof="0" dirty="0" err="1">
                <a:ln>
                  <a:noFill/>
                </a:ln>
                <a:solidFill>
                  <a:srgbClr val="253957"/>
                </a:solidFill>
                <a:effectLst/>
                <a:uLnTx/>
                <a:uFillTx/>
                <a:latin typeface="Arial Narrow"/>
                <a:sym typeface="Arial Narrow"/>
              </a:rPr>
              <a:t>Karvovskaya</a:t>
            </a:r>
            <a:r>
              <a:rPr kumimoji="0" lang="en-US" sz="3600" b="0" i="0" u="none" strike="noStrike" kern="0" cap="none" spc="0" normalizeH="0" baseline="0" noProof="0" dirty="0">
                <a:ln>
                  <a:noFill/>
                </a:ln>
                <a:solidFill>
                  <a:srgbClr val="253957"/>
                </a:solidFill>
                <a:effectLst/>
                <a:uLnTx/>
                <a:uFillTx/>
                <a:latin typeface="Arial Narrow"/>
                <a:sym typeface="Arial Narrow"/>
              </a:rPr>
              <a:t> 2018; examples omitted)</a:t>
            </a:r>
          </a:p>
          <a:p>
            <a:pPr algn="l">
              <a:spcBef>
                <a:spcPts val="2800"/>
              </a:spcBef>
              <a:buSzPct val="100000"/>
              <a:defRPr sz="2800">
                <a:solidFill>
                  <a:srgbClr val="253957"/>
                </a:solidFill>
                <a:latin typeface="+mn-lt"/>
                <a:ea typeface="+mn-ea"/>
                <a:cs typeface="+mn-cs"/>
                <a:sym typeface="Arial Narrow"/>
              </a:defRPr>
            </a:pPr>
            <a:endParaRPr lang="en-US" sz="44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5417840"/>
            <a:ext cx="21071071" cy="47349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3235325" algn="l"/>
                <a:tab pos="7173913" algn="l"/>
              </a:tabLst>
            </a:pPr>
            <a:r>
              <a:rPr lang="en-US" sz="3600" cap="small" dirty="0">
                <a:effectLst/>
                <a:latin typeface="Times New Roman" panose="02020603050405020304" pitchFamily="18" charset="0"/>
                <a:ea typeface="Times New Roman" panose="02020603050405020304" pitchFamily="18" charset="0"/>
              </a:rPr>
              <a:t>(24)	</a:t>
            </a:r>
            <a:r>
              <a:rPr lang="ru-RU" sz="3600" b="1" dirty="0">
                <a:effectLst/>
                <a:latin typeface="Times New Roman" panose="02020603050405020304" pitchFamily="18" charset="0"/>
                <a:ea typeface="MS Mincho" panose="02020609040205080304" pitchFamily="49" charset="-128"/>
              </a:rPr>
              <a:t>(#năŋ)</a:t>
            </a:r>
            <a:r>
              <a:rPr lang="en-US" sz="3600" b="1" dirty="0">
                <a:effectLst/>
                <a:latin typeface="Times New Roman" panose="02020603050405020304" pitchFamily="18" charset="0"/>
                <a:ea typeface="MS Mincho" panose="02020609040205080304" pitchFamily="49" charset="-128"/>
              </a:rPr>
              <a:t>	</a:t>
            </a:r>
            <a:r>
              <a:rPr lang="en-US" sz="3600" b="1" dirty="0">
                <a:effectLst/>
                <a:latin typeface="Times New Roman" panose="02020603050405020304" pitchFamily="18" charset="0"/>
                <a:ea typeface="Times New Roman" panose="02020603050405020304" pitchFamily="18" charset="0"/>
              </a:rPr>
              <a:t>an-</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mij</a:t>
            </a:r>
            <a:r>
              <a:rPr lang="en-US" sz="3600" dirty="0">
                <a:effectLst/>
                <a:latin typeface="Times New Roman" panose="02020603050405020304" pitchFamily="18" charset="0"/>
                <a:ea typeface="Times New Roman" panose="02020603050405020304" pitchFamily="18" charset="0"/>
              </a:rPr>
              <a:t>-e</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3235325" algn="l"/>
                <a:tab pos="7173913" algn="l"/>
              </a:tabLst>
            </a:pPr>
            <a:r>
              <a:rPr lang="en-US" sz="3600" dirty="0">
                <a:effectLst/>
                <a:latin typeface="Times New Roman" panose="02020603050405020304" pitchFamily="18" charset="0"/>
                <a:ea typeface="Times New Roman" panose="02020603050405020304" pitchFamily="18" charset="0"/>
              </a:rPr>
              <a:t>	</a:t>
            </a:r>
            <a:r>
              <a:rPr lang="ru-RU" sz="3600" dirty="0">
                <a:effectLst/>
                <a:latin typeface="Times New Roman" panose="02020603050405020304" pitchFamily="18" charset="0"/>
                <a:ea typeface="Malgun Gothic" panose="020B0503020000020004" pitchFamily="34" charset="-127"/>
              </a:rPr>
              <a:t>you</a:t>
            </a:r>
            <a:r>
              <a:rPr lang="ru-RU" sz="3600" dirty="0">
                <a:effectLst/>
                <a:latin typeface="Times New Roman" panose="02020603050405020304" pitchFamily="18" charset="0"/>
                <a:ea typeface="MS Mincho" panose="02020609040205080304" pitchFamily="49" charset="-128"/>
              </a:rPr>
              <a:t>.</a:t>
            </a:r>
            <a:r>
              <a:rPr lang="ru-RU" sz="3600" cap="small" dirty="0">
                <a:effectLst/>
                <a:latin typeface="Times New Roman" panose="02020603050405020304" pitchFamily="18" charset="0"/>
                <a:ea typeface="MS Mincho" panose="02020609040205080304" pitchFamily="49" charset="-128"/>
              </a:rPr>
              <a:t>sg</a:t>
            </a:r>
            <a:r>
              <a:rPr lang="en-US" sz="3600" cap="small" dirty="0">
                <a:effectLst/>
                <a:latin typeface="Times New Roman" panose="02020603050405020304" pitchFamily="18" charset="0"/>
                <a:ea typeface="MS Mincho" panose="02020609040205080304" pitchFamily="49" charset="-128"/>
              </a:rPr>
              <a:t>	</a:t>
            </a:r>
            <a:r>
              <a:rPr lang="en-US" sz="3600" dirty="0">
                <a:effectLst/>
                <a:latin typeface="Times New Roman" panose="02020603050405020304" pitchFamily="18" charset="0"/>
                <a:ea typeface="Times New Roman" panose="02020603050405020304" pitchFamily="18" charset="0"/>
              </a:rPr>
              <a:t>cup-</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give-</a:t>
            </a:r>
            <a:r>
              <a:rPr lang="en-US" sz="3600" cap="small" dirty="0">
                <a:effectLst/>
                <a:latin typeface="Times New Roman" panose="02020603050405020304" pitchFamily="18" charset="0"/>
                <a:ea typeface="Times New Roman" panose="02020603050405020304" pitchFamily="18" charset="0"/>
              </a:rPr>
              <a:t>imp.sg.sg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Lst>
            </a:pPr>
            <a:r>
              <a:rPr lang="en-US" sz="3600" dirty="0">
                <a:effectLst/>
                <a:latin typeface="Times New Roman" panose="02020603050405020304" pitchFamily="18" charset="0"/>
                <a:ea typeface="Times New Roman" panose="02020603050405020304" pitchFamily="18" charset="0"/>
              </a:rPr>
              <a:t>	{There’s one cup on the table.} ‘Pass me the (lit. your) cup’.</a:t>
            </a:r>
          </a:p>
          <a:p>
            <a:pPr algn="just">
              <a:lnSpc>
                <a:spcPct val="150000"/>
              </a:lnSpc>
              <a:tabLst>
                <a:tab pos="1266825" algn="l"/>
              </a:tabLst>
            </a:pPr>
            <a:r>
              <a:rPr lang="en-US"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Speaker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comment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on</a:t>
            </a:r>
            <a:r>
              <a:rPr lang="ru-RU" sz="3600" dirty="0">
                <a:effectLst/>
                <a:latin typeface="Times New Roman" panose="02020603050405020304" pitchFamily="18" charset="0"/>
                <a:ea typeface="Malgun Gothic" panose="020B0503020000020004" pitchFamily="34" charset="-127"/>
              </a:rPr>
              <a:t> </a:t>
            </a:r>
            <a:r>
              <a:rPr lang="ru-RU" sz="3600" i="1" dirty="0" err="1">
                <a:effectLst/>
                <a:latin typeface="Times New Roman" panose="02020603050405020304" pitchFamily="18" charset="0"/>
                <a:ea typeface="Malgun Gothic" panose="020B0503020000020004" pitchFamily="34" charset="-127"/>
              </a:rPr>
              <a:t>năŋ</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like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give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me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your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cup</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don’t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touch</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grandma’s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cup</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should</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really</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be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your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cup</a:t>
            </a:r>
            <a:r>
              <a:rPr lang="ru-RU" sz="3600" dirty="0">
                <a:effectLst/>
                <a:latin typeface="Times New Roman" panose="02020603050405020304" pitchFamily="18" charset="0"/>
                <a:ea typeface="Malgun Gothic" panose="020B0503020000020004" pitchFamily="34" charset="-127"/>
              </a:rPr>
              <a:t>”.</a:t>
            </a:r>
            <a:endParaRPr lang="ru-RU" sz="3600" dirty="0">
              <a:effectLst/>
              <a:latin typeface="Times New Roman" panose="02020603050405020304" pitchFamily="18" charset="0"/>
              <a:ea typeface="Times New Roman" panose="02020603050405020304" pitchFamily="18" charset="0"/>
            </a:endParaRPr>
          </a:p>
          <a:p>
            <a:pPr lvl="0" algn="just" fontAlgn="base">
              <a:lnSpc>
                <a:spcPct val="150000"/>
              </a:lnSpc>
              <a:buSzPts val="1200"/>
              <a:tabLst>
                <a:tab pos="1349375" algn="l"/>
                <a:tab pos="4759325" algn="l"/>
              </a:tabLst>
            </a:pPr>
            <a:endParaRPr lang="ru-RU" sz="2400" dirty="0">
              <a:effectLst/>
              <a:latin typeface="Times New Roman" panose="02020603050405020304" pitchFamily="18" charset="0"/>
              <a:ea typeface="MS Mincho" panose="02020609040205080304" pitchFamily="49" charset="-128"/>
            </a:endParaRPr>
          </a:p>
        </p:txBody>
      </p:sp>
      <p:sp>
        <p:nvSpPr>
          <p:cNvPr id="9" name="Название подразделения, лаборатории, факультета и т.д.">
            <a:extLst>
              <a:ext uri="{FF2B5EF4-FFF2-40B4-BE49-F238E27FC236}">
                <a16:creationId xmlns:a16="http://schemas.microsoft.com/office/drawing/2014/main" id="{EAF38DE1-ECE1-4A57-8D2A-2E722472B7AB}"/>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0488144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7"/>
            <a:ext cx="22985646"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Idiosyncratic vs non-idiosyncratic possessives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249744"/>
            <a:ext cx="20571513"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In the typology of possessive marking strategies, two kinds of strategies are typically observed (</a:t>
            </a:r>
            <a:r>
              <a:rPr lang="en-US" sz="4400" dirty="0" err="1"/>
              <a:t>Karvovskaya</a:t>
            </a:r>
            <a:r>
              <a:rPr lang="en-US" sz="4400" dirty="0"/>
              <a:t> 2018):</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b="1" dirty="0"/>
              <a:t>idiosyncratic</a:t>
            </a:r>
            <a:r>
              <a:rPr lang="en-US" sz="4400" dirty="0"/>
              <a:t> (a. k. a. inalienable) which may only express stereotypical relations derived from the marked NPs semantics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b="1" dirty="0"/>
              <a:t>non-idiosyncratic</a:t>
            </a:r>
            <a:r>
              <a:rPr lang="en-US" sz="4400" dirty="0"/>
              <a:t> (a. k. a. alienable) which may express any contextually-available relation</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34891" y="8870018"/>
            <a:ext cx="11389157"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50645" algn="l"/>
              </a:tabLst>
            </a:pPr>
            <a:r>
              <a:rPr lang="en-US" sz="3600" cap="small" dirty="0">
                <a:effectLst/>
                <a:latin typeface="Times New Roman" panose="02020603050405020304" pitchFamily="18" charset="0"/>
                <a:ea typeface="Times New Roman" panose="02020603050405020304" pitchFamily="18" charset="0"/>
              </a:rPr>
              <a:t>(</a:t>
            </a:r>
            <a:r>
              <a:rPr lang="en-US" sz="3600" cap="small" dirty="0">
                <a:latin typeface="Times New Roman" panose="02020603050405020304" pitchFamily="18" charset="0"/>
                <a:ea typeface="Times New Roman" panose="02020603050405020304" pitchFamily="18" charset="0"/>
              </a:rPr>
              <a:t>25</a:t>
            </a:r>
            <a:r>
              <a:rPr lang="en-US" sz="3600" cap="small" dirty="0">
                <a:effectLst/>
                <a:latin typeface="Times New Roman" panose="02020603050405020304" pitchFamily="18" charset="0"/>
                <a:ea typeface="Times New Roman" panose="02020603050405020304" pitchFamily="18" charset="0"/>
              </a:rPr>
              <a:t>)	Adyghe (&lt; Northwest Caucasian)</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1970088" algn="l"/>
              </a:tabLst>
            </a:pPr>
            <a:r>
              <a:rPr lang="en-US" sz="3600" dirty="0">
                <a:effectLst/>
                <a:latin typeface="Times New Roman" panose="02020603050405020304" pitchFamily="18" charset="0"/>
                <a:ea typeface="Times New Roman" panose="02020603050405020304" pitchFamily="18" charset="0"/>
              </a:rPr>
              <a:t>	a.	</a:t>
            </a:r>
            <a:r>
              <a:rPr lang="en-US" sz="3600" dirty="0" err="1">
                <a:effectLst/>
                <a:latin typeface="Times New Roman" panose="02020603050405020304" pitchFamily="18" charset="0"/>
                <a:ea typeface="Times New Roman" panose="02020603050405020304" pitchFamily="18" charset="0"/>
              </a:rPr>
              <a:t>s-ŝha</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1970088" algn="l"/>
              </a:tabLst>
            </a:pPr>
            <a:r>
              <a:rPr lang="en-US" sz="3600" dirty="0">
                <a:effectLst/>
                <a:latin typeface="Times New Roman" panose="02020603050405020304" pitchFamily="18" charset="0"/>
                <a:ea typeface="Times New Roman" panose="02020603050405020304" pitchFamily="18" charset="0"/>
              </a:rPr>
              <a:t>		</a:t>
            </a:r>
            <a:r>
              <a:rPr lang="en-US" sz="3600" cap="small" dirty="0">
                <a:effectLst/>
                <a:latin typeface="Times New Roman" panose="02020603050405020304" pitchFamily="18" charset="0"/>
                <a:ea typeface="Times New Roman" panose="02020603050405020304" pitchFamily="18" charset="0"/>
              </a:rPr>
              <a:t>1sg</a:t>
            </a:r>
            <a:r>
              <a:rPr lang="en-US" sz="3600" dirty="0">
                <a:effectLst/>
                <a:latin typeface="Times New Roman" panose="02020603050405020304" pitchFamily="18" charset="0"/>
                <a:ea typeface="Times New Roman" panose="02020603050405020304" pitchFamily="18" charset="0"/>
              </a:rPr>
              <a:t>-head</a:t>
            </a:r>
            <a:endParaRPr lang="en-US" sz="3600" dirty="0">
              <a:latin typeface="Times New Roman" panose="02020603050405020304" pitchFamily="18" charset="0"/>
              <a:ea typeface="Times New Roman" panose="02020603050405020304" pitchFamily="18" charset="0"/>
            </a:endParaRPr>
          </a:p>
          <a:p>
            <a:pPr algn="just">
              <a:lnSpc>
                <a:spcPct val="150000"/>
              </a:lnSpc>
              <a:tabLst>
                <a:tab pos="1336675" algn="l"/>
                <a:tab pos="1970088" algn="l"/>
              </a:tabLst>
            </a:pPr>
            <a:r>
              <a:rPr lang="en-US" sz="3600"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my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head</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9" name="TextBox 8">
            <a:extLst>
              <a:ext uri="{FF2B5EF4-FFF2-40B4-BE49-F238E27FC236}">
                <a16:creationId xmlns:a16="http://schemas.microsoft.com/office/drawing/2014/main" id="{A185C16C-58C1-48C3-867F-3FB39DDCD4D5}"/>
              </a:ext>
            </a:extLst>
          </p:cNvPr>
          <p:cNvSpPr txBox="1"/>
          <p:nvPr/>
        </p:nvSpPr>
        <p:spPr>
          <a:xfrm>
            <a:off x="5499004" y="9669528"/>
            <a:ext cx="17443528"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tabLst>
                <a:tab pos="539750" algn="l"/>
                <a:tab pos="1430338" algn="l"/>
              </a:tabLst>
            </a:pPr>
            <a:r>
              <a:rPr lang="en-US" sz="3600" dirty="0">
                <a:effectLst/>
                <a:latin typeface="Times New Roman" panose="02020603050405020304" pitchFamily="18" charset="0"/>
                <a:ea typeface="Times New Roman" panose="02020603050405020304" pitchFamily="18" charset="0"/>
              </a:rPr>
              <a:t>	b.	</a:t>
            </a:r>
            <a:r>
              <a:rPr lang="en-US" sz="3600" dirty="0" err="1">
                <a:effectLst/>
                <a:latin typeface="Times New Roman" panose="02020603050405020304" pitchFamily="18" charset="0"/>
                <a:ea typeface="Times New Roman" panose="02020603050405020304" pitchFamily="18" charset="0"/>
              </a:rPr>
              <a:t>s-jə-ŝha</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539750" algn="l"/>
                <a:tab pos="1430338" algn="l"/>
              </a:tabLst>
            </a:pPr>
            <a:r>
              <a:rPr lang="en-US" sz="3600" dirty="0">
                <a:effectLst/>
                <a:latin typeface="Times New Roman" panose="02020603050405020304" pitchFamily="18" charset="0"/>
                <a:ea typeface="Times New Roman" panose="02020603050405020304" pitchFamily="18" charset="0"/>
              </a:rPr>
              <a:t>		</a:t>
            </a:r>
            <a:r>
              <a:rPr lang="en-US" sz="3600" cap="small" dirty="0">
                <a:effectLst/>
                <a:latin typeface="Times New Roman" panose="02020603050405020304" pitchFamily="18" charset="0"/>
                <a:ea typeface="Times New Roman" panose="02020603050405020304" pitchFamily="18" charset="0"/>
              </a:rPr>
              <a:t>1sg-poss-</a:t>
            </a:r>
            <a:r>
              <a:rPr lang="en-US" sz="3600" dirty="0">
                <a:effectLst/>
                <a:latin typeface="Times New Roman" panose="02020603050405020304" pitchFamily="18" charset="0"/>
                <a:ea typeface="Times New Roman" panose="02020603050405020304" pitchFamily="18" charset="0"/>
              </a:rPr>
              <a:t>head</a:t>
            </a:r>
            <a:endParaRPr lang="en-US" sz="3600" dirty="0">
              <a:latin typeface="Times New Roman" panose="02020603050405020304" pitchFamily="18" charset="0"/>
              <a:ea typeface="Times New Roman" panose="02020603050405020304" pitchFamily="18" charset="0"/>
            </a:endParaRPr>
          </a:p>
          <a:p>
            <a:pPr algn="just">
              <a:lnSpc>
                <a:spcPct val="150000"/>
              </a:lnSpc>
              <a:tabLst>
                <a:tab pos="539750" algn="l"/>
                <a:tab pos="1430338" algn="l"/>
              </a:tabLst>
            </a:pPr>
            <a:r>
              <a:rPr lang="en-US" sz="3600"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my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head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said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by</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zoologist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about</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dog’s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head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Gorbunova</a:t>
            </a:r>
            <a:r>
              <a:rPr lang="ru-RU" sz="3600" dirty="0">
                <a:effectLst/>
                <a:latin typeface="Times New Roman" panose="02020603050405020304" pitchFamily="18" charset="0"/>
                <a:ea typeface="MS Mincho" panose="02020609040205080304" pitchFamily="49" charset="-128"/>
              </a:rPr>
              <a:t> 2009)</a:t>
            </a:r>
            <a:endParaRPr lang="ru-RU" sz="24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1A4CB414-19FC-4AEE-9408-63383BA9EF58}"/>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378875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2123" y="4254676"/>
            <a:ext cx="22337141"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There is a perfect negative correlation between the presence of an explicit Possessor in the NP and the possibility of expressing contextually-dependent non-stereotypical non-NP-based relations (</a:t>
            </a:r>
            <a:r>
              <a:rPr lang="en-US" sz="4400" dirty="0" err="1"/>
              <a:t>Karvovskaya</a:t>
            </a:r>
            <a:r>
              <a:rPr lang="en-US" sz="4400" dirty="0"/>
              <a:t> 2018).</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proper possessive admits an explicit Possessor and bars non-NP-based relations. </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associative possessive may express contextually-dependent relations and does not admit an explicit Possessor.</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9166163"/>
            <a:ext cx="21071071"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(17)	</a:t>
            </a:r>
            <a:r>
              <a:rPr lang="en-US" sz="3600" dirty="0" err="1">
                <a:effectLst/>
                <a:latin typeface="Times New Roman" panose="02020603050405020304" pitchFamily="18" charset="0"/>
                <a:ea typeface="Times New Roman" panose="02020603050405020304" pitchFamily="18" charset="0"/>
              </a:rPr>
              <a:t>was’a</a:t>
            </a:r>
            <a:r>
              <a:rPr lang="en-US" sz="3600" dirty="0">
                <a:effectLst/>
                <a:latin typeface="Times New Roman" panose="02020603050405020304" pitchFamily="18" charset="0"/>
                <a:ea typeface="Times New Roman" panose="02020603050405020304" pitchFamily="18" charset="0"/>
              </a:rPr>
              <a:t>,	</a:t>
            </a:r>
            <a:r>
              <a:rPr lang="en-US" sz="3600" b="1" dirty="0">
                <a:effectLst/>
                <a:latin typeface="Times New Roman" panose="02020603050405020304" pitchFamily="18" charset="0"/>
                <a:ea typeface="Times New Roman" panose="02020603050405020304" pitchFamily="18" charset="0"/>
              </a:rPr>
              <a:t>(#năŋ)	</a:t>
            </a:r>
            <a:r>
              <a:rPr lang="en-US" sz="3600" b="1" dirty="0" err="1">
                <a:effectLst/>
                <a:latin typeface="Times New Roman" panose="02020603050405020304" pitchFamily="18" charset="0"/>
                <a:ea typeface="Times New Roman" panose="02020603050405020304" pitchFamily="18" charset="0"/>
              </a:rPr>
              <a:t>m’ačok-en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mij</a:t>
            </a:r>
            <a:r>
              <a:rPr lang="en-US" sz="3600" dirty="0">
                <a:effectLst/>
                <a:latin typeface="Times New Roman" panose="02020603050405020304" pitchFamily="18" charset="0"/>
                <a:ea typeface="Times New Roman" panose="02020603050405020304" pitchFamily="18" charset="0"/>
              </a:rPr>
              <a:t>-e</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430338" algn="l"/>
                <a:tab pos="3060700" algn="l"/>
                <a:tab pos="5111750" algn="l"/>
                <a:tab pos="8886825" algn="l"/>
              </a:tabLst>
            </a:pPr>
            <a:r>
              <a:rPr lang="en-US" sz="3600" dirty="0">
                <a:effectLst/>
                <a:latin typeface="Times New Roman" panose="02020603050405020304" pitchFamily="18" charset="0"/>
                <a:ea typeface="Malgun Gothic" panose="020B0503020000020004" pitchFamily="34" charset="-127"/>
              </a:rPr>
              <a:t>	V.	you</a:t>
            </a:r>
            <a:r>
              <a:rPr lang="en-US" sz="3600" dirty="0">
                <a:effectLst/>
                <a:latin typeface="Times New Roman" panose="02020603050405020304" pitchFamily="18" charset="0"/>
                <a:ea typeface="Times New Roman" panose="02020603050405020304" pitchFamily="18" charset="0"/>
              </a:rPr>
              <a:t>.</a:t>
            </a:r>
            <a:r>
              <a:rPr lang="en-US" sz="3600" cap="small" dirty="0">
                <a:effectLst/>
                <a:latin typeface="Times New Roman" panose="02020603050405020304" pitchFamily="18" charset="0"/>
                <a:ea typeface="Times New Roman" panose="02020603050405020304" pitchFamily="18" charset="0"/>
              </a:rPr>
              <a:t>sg</a:t>
            </a:r>
            <a:r>
              <a:rPr lang="en-US"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Malgun Gothic" panose="020B0503020000020004" pitchFamily="34" charset="-127"/>
              </a:rPr>
              <a:t>ball</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give-</a:t>
            </a:r>
            <a:r>
              <a:rPr lang="en-US" sz="3600" cap="small" dirty="0">
                <a:effectLst/>
                <a:latin typeface="Times New Roman" panose="02020603050405020304" pitchFamily="18" charset="0"/>
                <a:ea typeface="Times New Roman" panose="02020603050405020304" pitchFamily="18" charset="0"/>
              </a:rPr>
              <a:t>imp.sg.sg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430338" algn="l"/>
                <a:tab pos="3060700" algn="l"/>
              </a:tabLst>
            </a:pPr>
            <a:r>
              <a:rPr lang="en-US" sz="3600" dirty="0">
                <a:effectLst/>
                <a:latin typeface="Times New Roman" panose="02020603050405020304" pitchFamily="18" charset="0"/>
                <a:ea typeface="Malgun Gothic" panose="020B0503020000020004" pitchFamily="34" charset="-127"/>
              </a:rPr>
              <a:t>	{The child picked up a dirty ball from the ground. His parent says:} ‘</a:t>
            </a:r>
            <a:r>
              <a:rPr lang="en-US" sz="3600" dirty="0" err="1">
                <a:effectLst/>
                <a:latin typeface="Times New Roman" panose="02020603050405020304" pitchFamily="18" charset="0"/>
                <a:ea typeface="Malgun Gothic" panose="020B0503020000020004" pitchFamily="34" charset="-127"/>
              </a:rPr>
              <a:t>Vasya</a:t>
            </a:r>
            <a:r>
              <a:rPr lang="en-US" sz="3600" dirty="0">
                <a:effectLst/>
                <a:latin typeface="Times New Roman" panose="02020603050405020304" pitchFamily="18" charset="0"/>
                <a:ea typeface="Malgun Gothic" panose="020B0503020000020004" pitchFamily="34" charset="-127"/>
              </a:rPr>
              <a:t>, give me the ball’.</a:t>
            </a:r>
            <a:endParaRPr lang="en-US" sz="3600" dirty="0">
              <a:latin typeface="Times New Roman" panose="02020603050405020304" pitchFamily="18" charset="0"/>
              <a:ea typeface="Malgun Gothic" panose="020B0503020000020004" pitchFamily="34" charset="-127"/>
            </a:endParaRPr>
          </a:p>
          <a:p>
            <a:pPr algn="just">
              <a:lnSpc>
                <a:spcPct val="150000"/>
              </a:lnSpc>
              <a:tabLst>
                <a:tab pos="1430338" algn="l"/>
                <a:tab pos="3060700" algn="l"/>
              </a:tabLst>
            </a:pPr>
            <a:r>
              <a:rPr lang="en-US"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Speaker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comment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on</a:t>
            </a:r>
            <a:r>
              <a:rPr lang="ru-RU" sz="3600" dirty="0">
                <a:effectLst/>
                <a:latin typeface="Times New Roman" panose="02020603050405020304" pitchFamily="18" charset="0"/>
                <a:ea typeface="Malgun Gothic" panose="020B0503020000020004" pitchFamily="34" charset="-127"/>
              </a:rPr>
              <a:t> </a:t>
            </a:r>
            <a:r>
              <a:rPr lang="ru-RU" sz="3600" i="1" dirty="0" err="1">
                <a:effectLst/>
                <a:latin typeface="Times New Roman" panose="02020603050405020304" pitchFamily="18" charset="0"/>
                <a:ea typeface="Malgun Gothic" panose="020B0503020000020004" pitchFamily="34" charset="-127"/>
              </a:rPr>
              <a:t>năŋ</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this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won’t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do</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if</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it’s</a:t>
            </a:r>
            <a:r>
              <a:rPr lang="ru-RU" sz="3600" dirty="0">
                <a:effectLst/>
                <a:latin typeface="Times New Roman" panose="02020603050405020304" pitchFamily="18" charset="0"/>
                <a:ea typeface="Malgun Gothic" panose="020B0503020000020004" pitchFamily="34" charset="-127"/>
              </a:rPr>
              <a:t> a </a:t>
            </a:r>
            <a:r>
              <a:rPr lang="ru-RU" sz="3600" dirty="0" err="1">
                <a:effectLst/>
                <a:latin typeface="Times New Roman" panose="02020603050405020304" pitchFamily="18" charset="0"/>
                <a:ea typeface="Malgun Gothic" panose="020B0503020000020004" pitchFamily="34" charset="-127"/>
              </a:rPr>
              <a:t>dirty</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ball</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from</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the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street</a:t>
            </a:r>
            <a:r>
              <a:rPr lang="ru-RU" sz="3600" dirty="0">
                <a:effectLst/>
                <a:latin typeface="Times New Roman" panose="02020603050405020304" pitchFamily="18" charset="0"/>
                <a:ea typeface="Malgun Gothic" panose="020B0503020000020004" pitchFamily="34" charset="-127"/>
              </a:rPr>
              <a:t>, [</a:t>
            </a:r>
            <a:r>
              <a:rPr lang="ru-RU" sz="3600" i="1" dirty="0" err="1">
                <a:effectLst/>
                <a:latin typeface="Times New Roman" panose="02020603050405020304" pitchFamily="18" charset="0"/>
                <a:ea typeface="Malgun Gothic" panose="020B0503020000020004" pitchFamily="34" charset="-127"/>
              </a:rPr>
              <a:t>năŋ</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works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if</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his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ball</a:t>
            </a:r>
            <a:r>
              <a:rPr lang="ru-RU" sz="3600" dirty="0">
                <a:effectLst/>
                <a:latin typeface="Times New Roman" panose="02020603050405020304" pitchFamily="18" charset="0"/>
                <a:ea typeface="Malgun Gothic" panose="020B0503020000020004" pitchFamily="34" charset="-127"/>
              </a:rPr>
              <a:t>”.</a:t>
            </a:r>
            <a:endParaRPr lang="ru-RU" sz="2400" dirty="0">
              <a:effectLst/>
              <a:latin typeface="Times New Roman" panose="02020603050405020304" pitchFamily="18" charset="0"/>
              <a:ea typeface="MS Mincho" panose="02020609040205080304" pitchFamily="49" charset="-128"/>
            </a:endParaRPr>
          </a:p>
        </p:txBody>
      </p:sp>
      <p:sp>
        <p:nvSpPr>
          <p:cNvPr id="13" name="Очень крутой заголовок…">
            <a:extLst>
              <a:ext uri="{FF2B5EF4-FFF2-40B4-BE49-F238E27FC236}">
                <a16:creationId xmlns:a16="http://schemas.microsoft.com/office/drawing/2014/main" id="{5CA3EECB-742E-4804-9905-BA5617BB32B8}"/>
              </a:ext>
            </a:extLst>
          </p:cNvPr>
          <p:cNvSpPr txBox="1"/>
          <p:nvPr/>
        </p:nvSpPr>
        <p:spPr>
          <a:xfrm>
            <a:off x="1209448" y="2972787"/>
            <a:ext cx="22985646"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Idiosyncratic vs non-idiosyncratic possessives</a:t>
            </a:r>
            <a:endParaRPr lang="ru-RU" dirty="0"/>
          </a:p>
        </p:txBody>
      </p:sp>
      <p:sp>
        <p:nvSpPr>
          <p:cNvPr id="9" name="Название подразделения, лаборатории, факультета и т.д.">
            <a:extLst>
              <a:ext uri="{FF2B5EF4-FFF2-40B4-BE49-F238E27FC236}">
                <a16:creationId xmlns:a16="http://schemas.microsoft.com/office/drawing/2014/main" id="{4C26E7DB-9C74-436A-B5EC-4D6FE39721B2}"/>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5819809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2123" y="4254676"/>
            <a:ext cx="2233714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analyses of the two markers are based on the proposal of </a:t>
            </a:r>
            <a:r>
              <a:rPr lang="en-US" sz="4400" dirty="0" err="1"/>
              <a:t>Karvovskaya</a:t>
            </a:r>
            <a:r>
              <a:rPr lang="en-US" sz="4400" dirty="0"/>
              <a:t> (2018) for idiosyncratic </a:t>
            </a:r>
            <a:r>
              <a:rPr lang="en-US" sz="4400" i="1" dirty="0"/>
              <a:t>vs</a:t>
            </a:r>
            <a:r>
              <a:rPr lang="en-US" sz="4400" dirty="0"/>
              <a:t> non-idiosyncratic possessive strategies.</a:t>
            </a:r>
          </a:p>
          <a:p>
            <a:pPr algn="l">
              <a:spcBef>
                <a:spcPts val="2800"/>
              </a:spcBef>
              <a:buSzPct val="100000"/>
              <a:defRPr sz="2800">
                <a:solidFill>
                  <a:srgbClr val="253957"/>
                </a:solidFill>
                <a:latin typeface="+mn-lt"/>
                <a:ea typeface="+mn-ea"/>
                <a:cs typeface="+mn-cs"/>
                <a:sym typeface="Arial Narrow"/>
              </a:defRPr>
            </a:pPr>
            <a:r>
              <a:rPr lang="en-US" sz="4400" dirty="0"/>
              <a:t>I assume that:</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both markers correspond to abstract heads in the syntax — POSS and ASSOC</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particular person-number combination that is observed is a result of agreement of the possessive morpheme with the Possessor</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composition of an NP with POSS with the verb proceeds via the EX type-shift, which is the only type-shift available in Northern Khanty</a:t>
            </a:r>
          </a:p>
          <a:p>
            <a:pPr algn="l">
              <a:spcBef>
                <a:spcPts val="2800"/>
              </a:spcBef>
              <a:buSzPct val="100000"/>
              <a:defRPr sz="2800">
                <a:solidFill>
                  <a:srgbClr val="253957"/>
                </a:solidFill>
                <a:latin typeface="+mn-lt"/>
                <a:ea typeface="+mn-ea"/>
                <a:cs typeface="+mn-cs"/>
                <a:sym typeface="Arial Narrow"/>
              </a:defRPr>
            </a:pPr>
            <a:r>
              <a:rPr lang="en-US" sz="4400" dirty="0"/>
              <a:t>The comparison of these analytical choices with possible alternatives and an explicit formulation of the analyses is left for future work.</a:t>
            </a:r>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err="1"/>
              <a:t>iV</a:t>
            </a:r>
            <a:r>
              <a:rPr lang="en-US" dirty="0"/>
              <a:t>. Associative possessive -</a:t>
            </a:r>
            <a:r>
              <a:rPr lang="en-US" dirty="0" err="1"/>
              <a:t>en</a:t>
            </a:r>
            <a:r>
              <a:rPr lang="en-US" baseline="30000" dirty="0" err="1"/>
              <a:t>II</a:t>
            </a:r>
            <a:r>
              <a:rPr lang="en-US" dirty="0"/>
              <a:t>: analyses</a:t>
            </a:r>
            <a:endParaRPr lang="ru-RU" dirty="0"/>
          </a:p>
        </p:txBody>
      </p:sp>
      <p:sp>
        <p:nvSpPr>
          <p:cNvPr id="10" name="Название подразделения, лаборатории, факультета и т.д.">
            <a:extLst>
              <a:ext uri="{FF2B5EF4-FFF2-40B4-BE49-F238E27FC236}">
                <a16:creationId xmlns:a16="http://schemas.microsoft.com/office/drawing/2014/main" id="{C978ACE2-761E-4752-8468-1CE5A0FDB1B9}"/>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5852769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5172" y="4265712"/>
            <a:ext cx="22559171"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571500" marR="0" lvl="0" indent="-571500" algn="l" defTabSz="821531" rtl="0" eaLnBrk="1" fontAlgn="auto" latinLnBrk="0" hangingPunct="0">
              <a:lnSpc>
                <a:spcPct val="100000"/>
              </a:lnSpc>
              <a:spcBef>
                <a:spcPts val="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4400" dirty="0"/>
              <a:t>The denotation of the proper possessive is given in (26) (</a:t>
            </a:r>
            <a:r>
              <a:rPr kumimoji="0" lang="en-US" sz="3600" b="0" i="0" u="none" strike="noStrike" kern="0" cap="none" spc="0" normalizeH="0" baseline="0" noProof="0" dirty="0">
                <a:ln>
                  <a:noFill/>
                </a:ln>
                <a:solidFill>
                  <a:srgbClr val="253957"/>
                </a:solidFill>
                <a:effectLst/>
                <a:uLnTx/>
                <a:uFillTx/>
                <a:latin typeface="Arial Narrow"/>
                <a:sym typeface="Arial Narrow"/>
              </a:rPr>
              <a:t>with the indexical parts bold and underlined)</a:t>
            </a:r>
          </a:p>
          <a:p>
            <a:pPr marL="571500" marR="0" lvl="0" indent="-571500" algn="l" defTabSz="821531" rtl="0" eaLnBrk="1" fontAlgn="auto" latinLnBrk="0" hangingPunct="0">
              <a:lnSpc>
                <a:spcPct val="100000"/>
              </a:lnSpc>
              <a:spcBef>
                <a:spcPts val="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and the associative possessive in (27)</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(the syntactic requirement in (28) must also be met to ban explicit possessor DPs)</a:t>
            </a: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The crucial difference between the two is that </a:t>
            </a:r>
            <a:r>
              <a:rPr lang="en-US" sz="3600" cap="small" dirty="0" err="1"/>
              <a:t>assoc</a:t>
            </a:r>
            <a:r>
              <a:rPr lang="en-US" sz="3600" cap="small" dirty="0"/>
              <a:t> </a:t>
            </a:r>
            <a:r>
              <a:rPr lang="en-US" sz="3600" dirty="0"/>
              <a:t>is unrestricted in the relations it may express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However, both carry an index </a:t>
            </a:r>
            <a:r>
              <a:rPr lang="en-US" sz="4400" i="1" dirty="0" err="1"/>
              <a:t>i</a:t>
            </a:r>
            <a:r>
              <a:rPr lang="en-US" sz="4400" dirty="0"/>
              <a:t> which picks out a particular relation in a context </a:t>
            </a:r>
            <a:r>
              <a:rPr lang="en-US" sz="3600" dirty="0"/>
              <a:t>(given a particular assignment g)</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b="1" dirty="0"/>
              <a:t>The two morphemes do not differ indexically!</a:t>
            </a:r>
            <a:endParaRPr lang="en-US" sz="4800" b="1" dirty="0"/>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28</a:t>
            </a:fld>
            <a:endParaRPr lang="ru-RU" sz="3600" b="1" dirty="0"/>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Associative possessive -</a:t>
            </a:r>
            <a:r>
              <a:rPr lang="en-US" dirty="0" err="1"/>
              <a:t>en</a:t>
            </a:r>
            <a:r>
              <a:rPr lang="en-US" baseline="30000" dirty="0" err="1"/>
              <a:t>II</a:t>
            </a:r>
            <a:r>
              <a:rPr lang="en-US" dirty="0"/>
              <a:t>: analyses</a:t>
            </a:r>
            <a:endParaRPr lang="ru-RU" dirty="0"/>
          </a:p>
        </p:txBody>
      </p:sp>
      <p:sp>
        <p:nvSpPr>
          <p:cNvPr id="10" name="TextBox 9">
            <a:extLst>
              <a:ext uri="{FF2B5EF4-FFF2-40B4-BE49-F238E27FC236}">
                <a16:creationId xmlns:a16="http://schemas.microsoft.com/office/drawing/2014/main" id="{D87588FE-2831-4190-B83F-5277E8245153}"/>
              </a:ext>
            </a:extLst>
          </p:cNvPr>
          <p:cNvSpPr txBox="1"/>
          <p:nvPr/>
        </p:nvSpPr>
        <p:spPr>
          <a:xfrm>
            <a:off x="1226606" y="4966805"/>
            <a:ext cx="22968488" cy="1731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(26)	</a:t>
            </a:r>
            <a:r>
              <a:rPr lang="ru-RU" sz="3600" dirty="0">
                <a:effectLst/>
                <a:latin typeface="Times New Roman" panose="02020603050405020304" pitchFamily="18" charset="0"/>
                <a:ea typeface="MS Mincho" panose="02020609040205080304" pitchFamily="49" charset="-128"/>
              </a:rPr>
              <a:t>||</a:t>
            </a:r>
            <a:r>
              <a:rPr lang="ru-RU" sz="3600" cap="small" dirty="0" err="1">
                <a:effectLst/>
                <a:latin typeface="Times New Roman" panose="02020603050405020304" pitchFamily="18" charset="0"/>
                <a:ea typeface="MS Mincho" panose="02020609040205080304" pitchFamily="49" charset="-128"/>
              </a:rPr>
              <a:t>poss</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a:t>
            </a:r>
            <a:r>
              <a:rPr lang="en-US" sz="3600" dirty="0" err="1">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λPλyλx</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z[P(z)</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g(i)(z)(y)</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P(x)</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a:t>
            </a:r>
            <a:r>
              <a:rPr lang="ru-RU" sz="3600" b="1" u="sng" dirty="0">
                <a:effectLst/>
                <a:latin typeface="Times New Roman" panose="02020603050405020304" pitchFamily="18" charset="0"/>
                <a:ea typeface="Yu Mincho" panose="02020400000000000000" pitchFamily="18" charset="-128"/>
              </a:rPr>
              <a:t>g(i)(x)(y)</a:t>
            </a:r>
            <a:r>
              <a:rPr lang="en-US" sz="3600" b="1" u="sng" dirty="0">
                <a:effectLst/>
                <a:latin typeface="Times New Roman" panose="02020603050405020304" pitchFamily="18" charset="0"/>
                <a:ea typeface="Yu Mincho" panose="02020400000000000000" pitchFamily="18" charset="-128"/>
              </a:rPr>
              <a:t>(</a:t>
            </a:r>
            <a:r>
              <a:rPr lang="en-US" sz="3600" b="1" u="sng" dirty="0" err="1">
                <a:effectLst/>
                <a:latin typeface="Times New Roman" panose="02020603050405020304" pitchFamily="18" charset="0"/>
                <a:ea typeface="Yu Mincho" panose="02020400000000000000" pitchFamily="18" charset="-128"/>
              </a:rPr>
              <a:t>s</a:t>
            </a:r>
            <a:r>
              <a:rPr lang="en-US" sz="3600" b="1" u="sng" baseline="-25000" dirty="0" err="1">
                <a:effectLst/>
                <a:latin typeface="Times New Roman" panose="02020603050405020304" pitchFamily="18" charset="0"/>
                <a:ea typeface="Yu Mincho" panose="02020400000000000000" pitchFamily="18" charset="-128"/>
              </a:rPr>
              <a:t>r</a:t>
            </a:r>
            <a:r>
              <a:rPr lang="en-US" sz="3600" b="1" u="sng"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endParaRPr lang="en-US" sz="3600" dirty="0">
              <a:effectLst/>
              <a:latin typeface="Times New Roman" panose="02020603050405020304" pitchFamily="18" charset="0"/>
              <a:ea typeface="Yu Mincho" panose="02020400000000000000" pitchFamily="18" charset="-128"/>
            </a:endParaRPr>
          </a:p>
          <a:p>
            <a:pPr lvl="0" algn="just" fontAlgn="base">
              <a:lnSpc>
                <a:spcPct val="150000"/>
              </a:lnSpc>
              <a:spcBef>
                <a:spcPts val="600"/>
              </a:spcBef>
              <a:buSzPts val="1200"/>
              <a:tabLst>
                <a:tab pos="1430338" algn="l"/>
                <a:tab pos="3060700" algn="l"/>
                <a:tab pos="5111750" algn="l"/>
                <a:tab pos="8886825" algn="l"/>
                <a:tab pos="17303750" algn="l"/>
              </a:tabLst>
            </a:pPr>
            <a:r>
              <a:rPr lang="en-US" sz="3600" dirty="0">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defined</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iff</a:t>
            </a:r>
            <a:r>
              <a:rPr lang="ru-RU" sz="3600" dirty="0">
                <a:effectLst/>
                <a:latin typeface="Times New Roman" panose="02020603050405020304" pitchFamily="18" charset="0"/>
                <a:ea typeface="Yu Mincho" panose="02020400000000000000" pitchFamily="18" charset="-128"/>
              </a:rPr>
              <a:t> g(i) </a:t>
            </a:r>
            <a:r>
              <a:rPr lang="ru-RU" sz="3600" dirty="0" err="1">
                <a:effectLst/>
                <a:latin typeface="Times New Roman" panose="02020603050405020304" pitchFamily="18" charset="0"/>
                <a:ea typeface="Yu Mincho" panose="02020400000000000000" pitchFamily="18" charset="-128"/>
              </a:rPr>
              <a:t>is</a:t>
            </a:r>
            <a:r>
              <a:rPr lang="ru-RU" sz="3600" dirty="0">
                <a:effectLst/>
                <a:latin typeface="Times New Roman" panose="02020603050405020304" pitchFamily="18" charset="0"/>
                <a:ea typeface="Yu Mincho" panose="02020400000000000000" pitchFamily="18" charset="-128"/>
              </a:rPr>
              <a:t> a </a:t>
            </a:r>
            <a:r>
              <a:rPr lang="ru-RU" sz="3600" dirty="0" err="1">
                <a:effectLst/>
                <a:latin typeface="Times New Roman" panose="02020603050405020304" pitchFamily="18" charset="0"/>
                <a:ea typeface="Yu Mincho" panose="02020400000000000000" pitchFamily="18" charset="-128"/>
              </a:rPr>
              <a:t>stereotypical</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relation</a:t>
            </a:r>
            <a:r>
              <a:rPr lang="en-US" sz="3600" dirty="0">
                <a:effectLst/>
                <a:latin typeface="Times New Roman" panose="02020603050405020304" pitchFamily="18" charset="0"/>
                <a:ea typeface="Yu Mincho" panose="02020400000000000000" pitchFamily="18" charset="-128"/>
              </a:rPr>
              <a:t> based on P</a:t>
            </a:r>
            <a:r>
              <a:rPr lang="en-US" sz="2800" dirty="0">
                <a:effectLst/>
                <a:latin typeface="Times New Roman" panose="02020603050405020304" pitchFamily="18" charset="0"/>
                <a:ea typeface="Yu Mincho" panose="02020400000000000000" pitchFamily="18" charset="-128"/>
              </a:rPr>
              <a:t> (the intension of the head noun)</a:t>
            </a:r>
            <a:r>
              <a:rPr lang="en-US" sz="3600" dirty="0">
                <a:effectLst/>
                <a:latin typeface="Times New Roman" panose="02020603050405020304" pitchFamily="18" charset="0"/>
                <a:ea typeface="Yu Mincho" panose="02020400000000000000" pitchFamily="18" charset="-128"/>
              </a:rPr>
              <a:t>	</a:t>
            </a:r>
            <a:r>
              <a:rPr lang="en-US" sz="2800" dirty="0">
                <a:effectLst/>
                <a:latin typeface="Times New Roman" panose="02020603050405020304" pitchFamily="18" charset="0"/>
                <a:ea typeface="Yu Mincho" panose="02020400000000000000" pitchFamily="18" charset="-128"/>
              </a:rPr>
              <a:t>based on </a:t>
            </a:r>
            <a:r>
              <a:rPr lang="en-US" sz="2800" dirty="0" err="1">
                <a:effectLst/>
                <a:latin typeface="Times New Roman" panose="02020603050405020304" pitchFamily="18" charset="0"/>
                <a:ea typeface="Yu Mincho" panose="02020400000000000000" pitchFamily="18" charset="-128"/>
              </a:rPr>
              <a:t>Karvovskaya</a:t>
            </a:r>
            <a:r>
              <a:rPr lang="en-US" sz="2800" dirty="0">
                <a:effectLst/>
                <a:latin typeface="Times New Roman" panose="02020603050405020304" pitchFamily="18" charset="0"/>
                <a:ea typeface="Yu Mincho" panose="02020400000000000000" pitchFamily="18" charset="-128"/>
              </a:rPr>
              <a:t> 2018</a:t>
            </a:r>
            <a:endParaRPr lang="en-US" sz="3600" dirty="0">
              <a:effectLst/>
              <a:latin typeface="Times New Roman" panose="02020603050405020304" pitchFamily="18" charset="0"/>
              <a:ea typeface="Yu Mincho" panose="02020400000000000000" pitchFamily="18" charset="-128"/>
            </a:endParaRPr>
          </a:p>
        </p:txBody>
      </p:sp>
      <p:sp>
        <p:nvSpPr>
          <p:cNvPr id="11" name="TextBox 10">
            <a:extLst>
              <a:ext uri="{FF2B5EF4-FFF2-40B4-BE49-F238E27FC236}">
                <a16:creationId xmlns:a16="http://schemas.microsoft.com/office/drawing/2014/main" id="{366F0419-F5B0-4F99-80AC-994968E4BAE9}"/>
              </a:ext>
            </a:extLst>
          </p:cNvPr>
          <p:cNvSpPr txBox="1"/>
          <p:nvPr/>
        </p:nvSpPr>
        <p:spPr>
          <a:xfrm>
            <a:off x="1269215" y="8639018"/>
            <a:ext cx="21071071" cy="1731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(27)	</a:t>
            </a:r>
            <a:r>
              <a:rPr lang="ru-RU" sz="3600" dirty="0">
                <a:effectLst/>
                <a:latin typeface="Times New Roman" panose="02020603050405020304" pitchFamily="18" charset="0"/>
                <a:ea typeface="MS Mincho" panose="02020609040205080304" pitchFamily="49" charset="-128"/>
              </a:rPr>
              <a:t>||</a:t>
            </a:r>
            <a:r>
              <a:rPr lang="ru-RU" sz="3600" cap="small" dirty="0" err="1">
                <a:effectLst/>
                <a:latin typeface="Times New Roman" panose="02020603050405020304" pitchFamily="18" charset="0"/>
                <a:ea typeface="MS Mincho" panose="02020609040205080304" pitchFamily="49" charset="-128"/>
              </a:rPr>
              <a:t>assoc</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en-US" sz="3600" dirty="0" err="1">
                <a:effectLst/>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λPλy</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!x[</a:t>
            </a:r>
            <a:r>
              <a:rPr lang="pt-BR" sz="3600" dirty="0">
                <a:effectLst/>
                <a:latin typeface="Times New Roman" panose="02020603050405020304" pitchFamily="18" charset="0"/>
                <a:ea typeface="Yu Mincho" panose="02020400000000000000" pitchFamily="18" charset="-128"/>
              </a:rPr>
              <a:t>P(x)(s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 ∧ g(i)(x)(y)(s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ιx</a:t>
            </a:r>
            <a:r>
              <a:rPr lang="ru-RU" sz="3600" dirty="0">
                <a:effectLst/>
                <a:latin typeface="Times New Roman" panose="02020603050405020304" pitchFamily="18" charset="0"/>
                <a:ea typeface="Yu Mincho" panose="02020400000000000000" pitchFamily="18" charset="-128"/>
              </a:rPr>
              <a:t>[P(x)</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a:t>
            </a:r>
            <a:r>
              <a:rPr lang="ru-RU" sz="3600" b="1" u="sng" dirty="0">
                <a:effectLst/>
                <a:latin typeface="Times New Roman" panose="02020603050405020304" pitchFamily="18" charset="0"/>
                <a:ea typeface="Yu Mincho" panose="02020400000000000000" pitchFamily="18" charset="-128"/>
              </a:rPr>
              <a:t>g(i)(x)(y)</a:t>
            </a:r>
            <a:r>
              <a:rPr lang="en-US" sz="3600" b="1" u="sng" dirty="0">
                <a:effectLst/>
                <a:latin typeface="Times New Roman" panose="02020603050405020304" pitchFamily="18" charset="0"/>
                <a:ea typeface="Yu Mincho" panose="02020400000000000000" pitchFamily="18" charset="-128"/>
              </a:rPr>
              <a:t>(</a:t>
            </a:r>
            <a:r>
              <a:rPr lang="en-US" sz="3600" b="1" u="sng" dirty="0" err="1">
                <a:effectLst/>
                <a:latin typeface="Times New Roman" panose="02020603050405020304" pitchFamily="18" charset="0"/>
                <a:ea typeface="Yu Mincho" panose="02020400000000000000" pitchFamily="18" charset="-128"/>
              </a:rPr>
              <a:t>s</a:t>
            </a:r>
            <a:r>
              <a:rPr lang="en-US" sz="3600" b="1" u="sng" baseline="-25000" dirty="0" err="1">
                <a:effectLst/>
                <a:latin typeface="Times New Roman" panose="02020603050405020304" pitchFamily="18" charset="0"/>
                <a:ea typeface="Yu Mincho" panose="02020400000000000000" pitchFamily="18" charset="-128"/>
              </a:rPr>
              <a:t>r</a:t>
            </a:r>
            <a:r>
              <a:rPr lang="en-US" sz="3600" b="1" u="sng"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a:t>
            </a:r>
            <a:endParaRPr lang="en-US" sz="3600" dirty="0">
              <a:effectLst/>
              <a:latin typeface="Times New Roman" panose="02020603050405020304" pitchFamily="18" charset="0"/>
              <a:ea typeface="Yu Mincho" panose="02020400000000000000" pitchFamily="18" charset="-128"/>
            </a:endParaRPr>
          </a:p>
          <a:p>
            <a:pPr lvl="0" algn="just" fontAlgn="base">
              <a:lnSpc>
                <a:spcPct val="150000"/>
              </a:lnSpc>
              <a:spcBef>
                <a:spcPts val="600"/>
              </a:spcBef>
              <a:buSzPts val="1200"/>
              <a:tabLst>
                <a:tab pos="1430338" algn="l"/>
                <a:tab pos="3060700" algn="l"/>
                <a:tab pos="5111750" algn="l"/>
                <a:tab pos="8886825" algn="l"/>
              </a:tabLst>
            </a:pPr>
            <a:r>
              <a:rPr lang="en-US" sz="3600" dirty="0">
                <a:effectLst/>
                <a:latin typeface="Times New Roman" panose="02020603050405020304" pitchFamily="18" charset="0"/>
                <a:ea typeface="Yu Mincho" panose="02020400000000000000" pitchFamily="18" charset="-128"/>
              </a:rPr>
              <a:t>(28)	</a:t>
            </a:r>
            <a:r>
              <a:rPr lang="en-US" sz="3600" cap="small" dirty="0" err="1">
                <a:effectLst/>
                <a:latin typeface="Times New Roman" panose="02020603050405020304" pitchFamily="18" charset="0"/>
                <a:ea typeface="Yu Mincho" panose="02020400000000000000" pitchFamily="18" charset="-128"/>
              </a:rPr>
              <a:t>assoc</a:t>
            </a:r>
            <a:r>
              <a:rPr lang="en-US" sz="3600" dirty="0">
                <a:effectLst/>
                <a:latin typeface="Times New Roman" panose="02020603050405020304" pitchFamily="18" charset="0"/>
                <a:ea typeface="Yu Mincho" panose="02020400000000000000" pitchFamily="18" charset="-128"/>
              </a:rPr>
              <a:t> requires that the possessor NP occupying the </a:t>
            </a:r>
            <a:r>
              <a:rPr lang="en-US" sz="3600" dirty="0" err="1">
                <a:effectLst/>
                <a:latin typeface="Times New Roman" panose="02020603050405020304" pitchFamily="18" charset="0"/>
                <a:ea typeface="Yu Mincho" panose="02020400000000000000" pitchFamily="18" charset="-128"/>
              </a:rPr>
              <a:t>Spec,PossP</a:t>
            </a:r>
            <a:r>
              <a:rPr lang="en-US" sz="3600" dirty="0">
                <a:effectLst/>
                <a:latin typeface="Times New Roman" panose="02020603050405020304" pitchFamily="18" charset="0"/>
                <a:ea typeface="Yu Mincho" panose="02020400000000000000" pitchFamily="18" charset="-128"/>
              </a:rPr>
              <a:t> position be phonologically null.</a:t>
            </a:r>
          </a:p>
        </p:txBody>
      </p:sp>
      <p:sp>
        <p:nvSpPr>
          <p:cNvPr id="13" name="Название подразделения, лаборатории, факультета и т.д.">
            <a:extLst>
              <a:ext uri="{FF2B5EF4-FFF2-40B4-BE49-F238E27FC236}">
                <a16:creationId xmlns:a16="http://schemas.microsoft.com/office/drawing/2014/main" id="{0F68C056-0832-4973-8A70-2D5C94A37C9A}"/>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4336695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5172" y="4498536"/>
            <a:ext cx="2233714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The infelicity of bare NPs in contexts where ASSOC is available is due to </a:t>
            </a:r>
            <a:r>
              <a:rPr lang="en-US" sz="4400" i="1" dirty="0"/>
              <a:t>Maximize Presupposition!</a:t>
            </a:r>
            <a:r>
              <a:rPr lang="en-US" sz="4400" dirty="0"/>
              <a:t> which requires to choose among alternative sentence minimally differing w. r. t. their presuppositional contents for the sentence with stronger presuppositions (Heim 1991, Coppock, Beaver 2015).</a:t>
            </a:r>
          </a:p>
          <a:p>
            <a:pPr algn="l">
              <a:spcBef>
                <a:spcPts val="2800"/>
              </a:spcBef>
              <a:buSzPct val="100000"/>
              <a:defRPr sz="2800">
                <a:solidFill>
                  <a:srgbClr val="253957"/>
                </a:solidFill>
                <a:latin typeface="+mn-lt"/>
                <a:ea typeface="+mn-ea"/>
                <a:cs typeface="+mn-cs"/>
                <a:sym typeface="Arial Narrow"/>
              </a:defRPr>
            </a:pPr>
            <a:r>
              <a:rPr lang="en-US" sz="4400" dirty="0"/>
              <a:t>The associative possessive further must require that the Possessor NP be phonologically null which models the unavailability of explicit Possessors in associative possessive-marked NPs (see </a:t>
            </a:r>
            <a:r>
              <a:rPr lang="en-US" sz="4400" dirty="0" err="1"/>
              <a:t>Elbourne</a:t>
            </a:r>
            <a:r>
              <a:rPr lang="en-US" sz="4400" dirty="0"/>
              <a:t> 2013: §10.2 for a possible implementation of such a requirement).</a:t>
            </a:r>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err="1"/>
              <a:t>iV</a:t>
            </a:r>
            <a:r>
              <a:rPr lang="en-US" dirty="0"/>
              <a:t>. Associative possessive -</a:t>
            </a:r>
            <a:r>
              <a:rPr lang="en-US" dirty="0" err="1"/>
              <a:t>en</a:t>
            </a:r>
            <a:r>
              <a:rPr lang="en-US" baseline="30000" dirty="0" err="1"/>
              <a:t>II</a:t>
            </a:r>
            <a:r>
              <a:rPr lang="en-US" dirty="0"/>
              <a:t>: analyses</a:t>
            </a:r>
            <a:endParaRPr lang="ru-RU" dirty="0"/>
          </a:p>
        </p:txBody>
      </p:sp>
      <p:sp>
        <p:nvSpPr>
          <p:cNvPr id="11" name="TextBox 10">
            <a:extLst>
              <a:ext uri="{FF2B5EF4-FFF2-40B4-BE49-F238E27FC236}">
                <a16:creationId xmlns:a16="http://schemas.microsoft.com/office/drawing/2014/main" id="{366F0419-F5B0-4F99-80AC-994968E4BAE9}"/>
              </a:ext>
            </a:extLst>
          </p:cNvPr>
          <p:cNvSpPr txBox="1"/>
          <p:nvPr/>
        </p:nvSpPr>
        <p:spPr>
          <a:xfrm>
            <a:off x="1265805" y="4393142"/>
            <a:ext cx="21071071"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(19)	</a:t>
            </a:r>
            <a:r>
              <a:rPr lang="ru-RU" sz="3600" dirty="0">
                <a:effectLst/>
                <a:latin typeface="Times New Roman" panose="02020603050405020304" pitchFamily="18" charset="0"/>
                <a:ea typeface="MS Mincho" panose="02020609040205080304" pitchFamily="49" charset="-128"/>
              </a:rPr>
              <a:t> ||</a:t>
            </a:r>
            <a:r>
              <a:rPr lang="ru-RU" sz="3600" cap="small" dirty="0" err="1">
                <a:effectLst/>
                <a:latin typeface="Times New Roman" panose="02020603050405020304" pitchFamily="18" charset="0"/>
                <a:ea typeface="MS Mincho" panose="02020609040205080304" pitchFamily="49" charset="-128"/>
              </a:rPr>
              <a:t>assoc</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ru-RU" sz="3600" dirty="0" err="1">
                <a:effectLst/>
                <a:latin typeface="Times New Roman" panose="02020603050405020304" pitchFamily="18" charset="0"/>
                <a:ea typeface="MS Mincho" panose="02020609040205080304" pitchFamily="49" charset="-128"/>
              </a:rPr>
              <a:t>λPλy</a:t>
            </a:r>
            <a:r>
              <a:rPr lang="en-US" sz="3600" dirty="0" err="1">
                <a:effectLst/>
                <a:latin typeface="Times New Roman" panose="02020603050405020304" pitchFamily="18" charset="0"/>
                <a:ea typeface="MS Mincho" panose="02020609040205080304" pitchFamily="49" charset="-128"/>
              </a:rPr>
              <a:t>λs</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!x[P(x)</a:t>
            </a:r>
            <a:r>
              <a:rPr lang="en-US" sz="3600" dirty="0">
                <a:effectLst/>
                <a:latin typeface="Times New Roman" panose="02020603050405020304" pitchFamily="18" charset="0"/>
                <a:ea typeface="Yu Mincho" panose="02020400000000000000" pitchFamily="18" charset="-128"/>
              </a:rPr>
              <a:t>(s)</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g(i)(x)(y)</a:t>
            </a:r>
            <a:r>
              <a:rPr lang="en-US" sz="3600" dirty="0">
                <a:effectLst/>
                <a:latin typeface="Times New Roman" panose="02020603050405020304" pitchFamily="18" charset="0"/>
                <a:ea typeface="Yu Mincho" panose="02020400000000000000" pitchFamily="18" charset="-128"/>
              </a:rPr>
              <a:t>(s)</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ιx</a:t>
            </a:r>
            <a:r>
              <a:rPr lang="ru-RU" sz="3600" dirty="0">
                <a:effectLst/>
                <a:latin typeface="Times New Roman" panose="02020603050405020304" pitchFamily="18" charset="0"/>
                <a:ea typeface="Yu Mincho" panose="02020400000000000000" pitchFamily="18" charset="-128"/>
              </a:rPr>
              <a:t>[P(x)</a:t>
            </a:r>
            <a:r>
              <a:rPr lang="en-US" sz="3600" dirty="0">
                <a:effectLst/>
                <a:latin typeface="Times New Roman" panose="02020603050405020304" pitchFamily="18" charset="0"/>
                <a:ea typeface="Yu Mincho" panose="02020400000000000000" pitchFamily="18" charset="-128"/>
              </a:rPr>
              <a:t>(s)</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g(i)(x)(y)</a:t>
            </a:r>
            <a:r>
              <a:rPr lang="en-US" sz="3600" dirty="0">
                <a:effectLst/>
                <a:latin typeface="Times New Roman" panose="02020603050405020304" pitchFamily="18" charset="0"/>
                <a:ea typeface="Yu Mincho" panose="02020400000000000000" pitchFamily="18" charset="-128"/>
              </a:rPr>
              <a:t>(s)</a:t>
            </a:r>
            <a:r>
              <a:rPr lang="ru-RU" sz="3600" dirty="0">
                <a:effectLst/>
                <a:latin typeface="Times New Roman" panose="02020603050405020304" pitchFamily="18" charset="0"/>
                <a:ea typeface="Yu Mincho" panose="02020400000000000000" pitchFamily="18" charset="-128"/>
              </a:rPr>
              <a:t>]</a:t>
            </a:r>
            <a:endParaRPr lang="ru-RU" sz="36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8DC508F9-2566-4EF4-8591-F7D2C4D175BC}"/>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40386028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a:t>
            </a:fld>
            <a:endParaRPr lang="ru-RU" sz="3600" b="1" dirty="0"/>
          </a:p>
        </p:txBody>
      </p:sp>
    </p:spTree>
    <p:extLst>
      <p:ext uri="{BB962C8B-B14F-4D97-AF65-F5344CB8AC3E}">
        <p14:creationId xmlns:p14="http://schemas.microsoft.com/office/powerpoint/2010/main" val="18483692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5172" y="4265712"/>
            <a:ext cx="2255917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R="0" lvl="0" algn="l" defTabSz="821531" rtl="0" eaLnBrk="1" fontAlgn="auto" latinLnBrk="0" hangingPunct="0">
              <a:lnSpc>
                <a:spcPct val="100000"/>
              </a:lnSpc>
              <a:spcBef>
                <a:spcPts val="0"/>
              </a:spcBef>
              <a:spcAft>
                <a:spcPts val="0"/>
              </a:spcAft>
              <a:buClrTx/>
              <a:buSzPct val="100000"/>
              <a:tabLst/>
              <a:defRPr sz="2800">
                <a:solidFill>
                  <a:srgbClr val="253957"/>
                </a:solidFill>
                <a:latin typeface="+mn-lt"/>
                <a:ea typeface="+mn-ea"/>
                <a:cs typeface="+mn-cs"/>
                <a:sym typeface="Arial Narrow"/>
              </a:defRPr>
            </a:pPr>
            <a:r>
              <a:rPr lang="en-US" sz="4400" dirty="0"/>
              <a:t>Under the current view a full-fledged possessive construction </a:t>
            </a:r>
            <a:r>
              <a:rPr lang="en-US" sz="3600" dirty="0"/>
              <a:t>(in the case of a 2</a:t>
            </a:r>
            <a:r>
              <a:rPr lang="en-US" sz="3600" cap="small" dirty="0"/>
              <a:t>sg</a:t>
            </a:r>
            <a:r>
              <a:rPr lang="en-US" sz="3600" dirty="0"/>
              <a:t> Possessor) </a:t>
            </a:r>
            <a:r>
              <a:rPr lang="en-US" sz="4400" dirty="0"/>
              <a:t>minimally includes the following indices: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a:t>
            </a:r>
            <a:r>
              <a:rPr lang="en-US" sz="4400" b="1" dirty="0"/>
              <a:t>Relation</a:t>
            </a:r>
            <a:r>
              <a:rPr lang="en-US" sz="4400" dirty="0"/>
              <a:t> (numerical) </a:t>
            </a:r>
            <a:r>
              <a:rPr lang="en-US" sz="4400" b="1" dirty="0"/>
              <a:t>index</a:t>
            </a:r>
            <a:r>
              <a:rPr lang="en-US" sz="4400" dirty="0"/>
              <a:t> on </a:t>
            </a:r>
            <a:r>
              <a:rPr lang="en-US" sz="4400" cap="small" dirty="0" err="1"/>
              <a:t>poss</a:t>
            </a:r>
            <a:r>
              <a:rPr lang="en-US" sz="4400" dirty="0"/>
              <a:t> or </a:t>
            </a:r>
            <a:r>
              <a:rPr lang="en-US" sz="4400" cap="small" dirty="0" err="1"/>
              <a:t>assoc</a:t>
            </a:r>
            <a:endParaRPr lang="en-US" sz="4400" cap="small"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a:t>
            </a:r>
            <a:r>
              <a:rPr lang="en-US" sz="4400" b="1" dirty="0"/>
              <a:t>Resource Situation </a:t>
            </a:r>
            <a:r>
              <a:rPr lang="en-US" sz="4400" dirty="0"/>
              <a:t>(numerical) </a:t>
            </a:r>
            <a:r>
              <a:rPr lang="en-US" sz="4400" b="1" dirty="0"/>
              <a:t>index</a:t>
            </a:r>
            <a:r>
              <a:rPr lang="en-US" sz="4400" dirty="0"/>
              <a:t> on </a:t>
            </a:r>
            <a:r>
              <a:rPr lang="en-US" sz="4400" dirty="0" err="1"/>
              <a:t>s</a:t>
            </a:r>
            <a:r>
              <a:rPr lang="en-US" sz="4400" baseline="-25000" dirty="0" err="1"/>
              <a:t>r</a:t>
            </a: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a:t>
            </a:r>
            <a:r>
              <a:rPr lang="en-US" sz="4400" b="1" dirty="0"/>
              <a:t>Possessor/Addressee </a:t>
            </a:r>
            <a:r>
              <a:rPr lang="en-US" sz="4400" dirty="0"/>
              <a:t>(context) </a:t>
            </a:r>
            <a:r>
              <a:rPr lang="en-US" sz="4400" b="1" dirty="0"/>
              <a:t>index</a:t>
            </a:r>
            <a:r>
              <a:rPr lang="en-US" sz="4400" dirty="0"/>
              <a:t> on a 2</a:t>
            </a:r>
            <a:r>
              <a:rPr lang="en-US" sz="4400" cap="small" dirty="0"/>
              <a:t>sg</a:t>
            </a:r>
            <a:r>
              <a:rPr lang="en-US" sz="4400" dirty="0"/>
              <a:t> pronoun </a:t>
            </a:r>
            <a:r>
              <a:rPr lang="en-US" sz="3600" dirty="0"/>
              <a:t>(explicit </a:t>
            </a:r>
            <a:r>
              <a:rPr lang="en-US" sz="3600" i="1" dirty="0" err="1"/>
              <a:t>năŋ</a:t>
            </a:r>
            <a:r>
              <a:rPr lang="en-US" sz="3600" dirty="0"/>
              <a:t> or silent </a:t>
            </a:r>
            <a:r>
              <a:rPr lang="en-US" sz="3600" i="1" dirty="0"/>
              <a:t>pro</a:t>
            </a:r>
            <a:r>
              <a:rPr lang="en-US" sz="3600" dirty="0"/>
              <a:t>)</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3600" dirty="0"/>
          </a:p>
          <a:p>
            <a:pPr algn="l">
              <a:spcBef>
                <a:spcPts val="2800"/>
              </a:spcBef>
              <a:buSzPct val="100000"/>
              <a:defRPr sz="2800">
                <a:solidFill>
                  <a:srgbClr val="253957"/>
                </a:solidFill>
                <a:latin typeface="+mn-lt"/>
                <a:ea typeface="+mn-ea"/>
                <a:cs typeface="+mn-cs"/>
                <a:sym typeface="Arial Narrow"/>
              </a:defRPr>
            </a:pPr>
            <a:endParaRPr lang="en-US" sz="4400"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(And also the formal morphological index of the Possessor which is the form of the possessive.)</a:t>
            </a:r>
            <a:endParaRPr lang="en-US" sz="4000" dirty="0"/>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30</a:t>
            </a:fld>
            <a:endParaRPr lang="ru-RU" sz="3600" b="1" dirty="0"/>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just how indexical are possessives?</a:t>
            </a:r>
            <a:endParaRPr lang="ru-RU" dirty="0"/>
          </a:p>
        </p:txBody>
      </p:sp>
      <p:sp>
        <p:nvSpPr>
          <p:cNvPr id="14" name="TextBox 13">
            <a:extLst>
              <a:ext uri="{FF2B5EF4-FFF2-40B4-BE49-F238E27FC236}">
                <a16:creationId xmlns:a16="http://schemas.microsoft.com/office/drawing/2014/main" id="{3A0332B1-35D0-430A-8303-DB699C4D9BDC}"/>
              </a:ext>
            </a:extLst>
          </p:cNvPr>
          <p:cNvSpPr txBox="1"/>
          <p:nvPr/>
        </p:nvSpPr>
        <p:spPr>
          <a:xfrm>
            <a:off x="1226606" y="8658200"/>
            <a:ext cx="22968488" cy="17316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(29)	</a:t>
            </a:r>
            <a:r>
              <a:rPr lang="en-US" sz="3600" dirty="0">
                <a:latin typeface="Times New Roman" panose="02020603050405020304" pitchFamily="18" charset="0"/>
                <a:ea typeface="Times New Roman" panose="02020603050405020304" pitchFamily="18" charset="0"/>
              </a:rPr>
              <a:t>The Logical Form of </a:t>
            </a:r>
            <a:r>
              <a:rPr lang="en-US" sz="3600" i="1" dirty="0">
                <a:latin typeface="Times New Roman" panose="02020603050405020304" pitchFamily="18" charset="0"/>
                <a:ea typeface="Times New Roman" panose="02020603050405020304" pitchFamily="18" charset="0"/>
              </a:rPr>
              <a:t>pro</a:t>
            </a:r>
            <a:r>
              <a:rPr lang="en-US" sz="3600" i="1" baseline="-25000" dirty="0">
                <a:latin typeface="Times New Roman" panose="02020603050405020304" pitchFamily="18" charset="0"/>
                <a:ea typeface="Times New Roman" panose="02020603050405020304" pitchFamily="18" charset="0"/>
              </a:rPr>
              <a:t>[2SG]</a:t>
            </a:r>
            <a:r>
              <a:rPr lang="en-US" sz="3600" dirty="0">
                <a:latin typeface="Times New Roman" panose="02020603050405020304" pitchFamily="18" charset="0"/>
                <a:ea typeface="Times New Roman" panose="02020603050405020304" pitchFamily="18" charset="0"/>
              </a:rPr>
              <a:t> </a:t>
            </a:r>
            <a:r>
              <a:rPr lang="en-US" sz="3600" i="1" dirty="0" err="1">
                <a:latin typeface="Times New Roman" panose="02020603050405020304" pitchFamily="18" charset="0"/>
                <a:ea typeface="Times New Roman" panose="02020603050405020304" pitchFamily="18" charset="0"/>
              </a:rPr>
              <a:t>kăt</a:t>
            </a:r>
            <a:r>
              <a:rPr lang="en-US" sz="3600" i="1" dirty="0">
                <a:latin typeface="Times New Roman" panose="02020603050405020304" pitchFamily="18" charset="0"/>
                <a:ea typeface="Times New Roman" panose="02020603050405020304" pitchFamily="18" charset="0"/>
              </a:rPr>
              <a:t>ˊ-</a:t>
            </a:r>
            <a:r>
              <a:rPr lang="en-US" sz="3600" i="1" dirty="0" err="1">
                <a:latin typeface="Times New Roman" panose="02020603050405020304" pitchFamily="18" charset="0"/>
                <a:ea typeface="Times New Roman" panose="02020603050405020304" pitchFamily="18" charset="0"/>
              </a:rPr>
              <a:t>en</a:t>
            </a:r>
            <a:r>
              <a:rPr lang="en-US" sz="3600" dirty="0">
                <a:latin typeface="Times New Roman" panose="02020603050405020304" pitchFamily="18" charset="0"/>
                <a:ea typeface="Times New Roman" panose="02020603050405020304" pitchFamily="18" charset="0"/>
              </a:rPr>
              <a:t> [cat-</a:t>
            </a:r>
            <a:r>
              <a:rPr lang="en-US" sz="3600" cap="small" dirty="0">
                <a:latin typeface="Times New Roman" panose="02020603050405020304" pitchFamily="18" charset="0"/>
                <a:ea typeface="Times New Roman" panose="02020603050405020304" pitchFamily="18" charset="0"/>
              </a:rPr>
              <a:t>poss.2sg</a:t>
            </a:r>
            <a:r>
              <a:rPr lang="en-US" sz="3600" dirty="0">
                <a:latin typeface="Times New Roman" panose="02020603050405020304" pitchFamily="18" charset="0"/>
                <a:ea typeface="Times New Roman" panose="02020603050405020304" pitchFamily="18" charset="0"/>
              </a:rPr>
              <a:t>] ‘your cat’ for underlying </a:t>
            </a:r>
            <a:r>
              <a:rPr lang="en-US" sz="3600" cap="small" dirty="0" err="1">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a:t>
            </a:r>
          </a:p>
          <a:p>
            <a:pPr lvl="0" algn="just" fontAlgn="base">
              <a:lnSpc>
                <a:spcPct val="150000"/>
              </a:lnSpc>
              <a:spcBef>
                <a:spcPts val="600"/>
              </a:spcBef>
              <a:buSzPts val="1200"/>
              <a:tabLst>
                <a:tab pos="1430338" algn="l"/>
                <a:tab pos="3060700" algn="l"/>
                <a:tab pos="5111750" algn="l"/>
                <a:tab pos="8886825" algn="l"/>
              </a:tabLst>
            </a:pPr>
            <a:r>
              <a:rPr lang="en-US" sz="3600" dirty="0">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b="1" u="sng" dirty="0">
                <a:latin typeface="Times New Roman" panose="02020603050405020304" pitchFamily="18" charset="0"/>
                <a:ea typeface="Times New Roman" panose="02020603050405020304" pitchFamily="18" charset="0"/>
              </a:rPr>
              <a:t>a</a:t>
            </a:r>
            <a:r>
              <a:rPr lang="en-US" sz="3600" b="1" i="1" u="sng" baseline="-25000" dirty="0">
                <a:latin typeface="Times New Roman" panose="02020603050405020304" pitchFamily="18" charset="0"/>
                <a:ea typeface="Times New Roman" panose="02020603050405020304" pitchFamily="18" charset="0"/>
              </a:rPr>
              <a:t>c</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 </a:t>
            </a:r>
            <a:r>
              <a:rPr lang="en-US" sz="3600" b="1" u="sng" cap="small" dirty="0" err="1">
                <a:latin typeface="Times New Roman" panose="02020603050405020304" pitchFamily="18" charset="0"/>
                <a:ea typeface="Times New Roman" panose="02020603050405020304" pitchFamily="18" charset="0"/>
              </a:rPr>
              <a:t>p</a:t>
            </a:r>
            <a:r>
              <a:rPr lang="en-US" sz="3600" b="1" u="sng" cap="small" dirty="0" err="1">
                <a:effectLst/>
                <a:latin typeface="Times New Roman" panose="02020603050405020304" pitchFamily="18" charset="0"/>
                <a:ea typeface="Times New Roman" panose="02020603050405020304" pitchFamily="18" charset="0"/>
              </a:rPr>
              <a:t>oss</a:t>
            </a:r>
            <a:r>
              <a:rPr lang="en-US" sz="3600" b="1" u="sng" baseline="-25000" dirty="0" err="1">
                <a:effectLst/>
                <a:latin typeface="Times New Roman" panose="02020603050405020304" pitchFamily="18" charset="0"/>
                <a:ea typeface="Times New Roman" panose="02020603050405020304" pitchFamily="18" charset="0"/>
              </a:rPr>
              <a:t>i</a:t>
            </a:r>
            <a:r>
              <a:rPr lang="en-US" sz="3600" dirty="0">
                <a:effectLst/>
                <a:latin typeface="Times New Roman" panose="02020603050405020304" pitchFamily="18" charset="0"/>
                <a:ea typeface="Times New Roman" panose="02020603050405020304" pitchFamily="18" charset="0"/>
              </a:rPr>
              <a:t> </a:t>
            </a:r>
            <a:r>
              <a:rPr lang="en-US" sz="3600" b="1" u="sng" dirty="0" err="1">
                <a:effectLst/>
                <a:latin typeface="Times New Roman" panose="02020603050405020304" pitchFamily="18" charset="0"/>
                <a:ea typeface="Times New Roman" panose="02020603050405020304" pitchFamily="18" charset="0"/>
              </a:rPr>
              <a:t>s</a:t>
            </a:r>
            <a:r>
              <a:rPr lang="en-US" sz="3600" b="1" u="sng"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 </a:t>
            </a:r>
            <a:r>
              <a:rPr lang="en-US" sz="3600" dirty="0" err="1">
                <a:effectLst/>
                <a:latin typeface="Times New Roman" panose="02020603050405020304" pitchFamily="18" charset="0"/>
                <a:ea typeface="Times New Roman" panose="02020603050405020304" pitchFamily="18" charset="0"/>
              </a:rPr>
              <a:t>kătˊi</a:t>
            </a:r>
            <a:r>
              <a:rPr lang="en-US" sz="3600" dirty="0">
                <a:effectLst/>
                <a:latin typeface="Times New Roman" panose="02020603050405020304" pitchFamily="18" charset="0"/>
                <a:ea typeface="Times New Roman" panose="02020603050405020304" pitchFamily="18" charset="0"/>
              </a:rPr>
              <a:t> </a:t>
            </a:r>
            <a:r>
              <a:rPr lang="en-US" sz="3600" baseline="-25000" dirty="0">
                <a:effectLst/>
                <a:latin typeface="Times New Roman" panose="02020603050405020304" pitchFamily="18" charset="0"/>
                <a:ea typeface="Times New Roman" panose="02020603050405020304" pitchFamily="18" charset="0"/>
              </a:rPr>
              <a:t>NP</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Yu Mincho" panose="02020400000000000000" pitchFamily="18" charset="-128"/>
            </a:endParaRPr>
          </a:p>
        </p:txBody>
      </p:sp>
      <p:sp>
        <p:nvSpPr>
          <p:cNvPr id="11" name="Название подразделения, лаборатории, факультета и т.д.">
            <a:extLst>
              <a:ext uri="{FF2B5EF4-FFF2-40B4-BE49-F238E27FC236}">
                <a16:creationId xmlns:a16="http://schemas.microsoft.com/office/drawing/2014/main" id="{49020B65-0AE2-4AD6-9A94-4677A22CF997}"/>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1400533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35172" y="4265712"/>
            <a:ext cx="22559171"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4400" cap="small" dirty="0" err="1"/>
              <a:t>poss</a:t>
            </a:r>
            <a:r>
              <a:rPr lang="en-US" sz="4400" dirty="0"/>
              <a:t> may be used with either an explicit or an implicit Possessor</a:t>
            </a:r>
          </a:p>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endParaRPr lang="en-US" sz="4400" dirty="0"/>
          </a:p>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endParaRPr lang="en-US" sz="4400" dirty="0"/>
          </a:p>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4400" dirty="0"/>
              <a:t>In the field texts this seems to be correlated with first/non-first mention</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On the first mention an explicit possessor is more likely, on a non-first mention an implicit possessor is more likely</a:t>
            </a:r>
          </a:p>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4400" dirty="0"/>
              <a:t>I hypothesize that </a:t>
            </a:r>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r>
              <a:rPr lang="en-US" sz="4400" dirty="0"/>
              <a:t>1.	The original sole possessive construction was completely unrestricted </a:t>
            </a:r>
            <a:r>
              <a:rPr lang="en-US" sz="4400" dirty="0" err="1"/>
              <a:t>w.r.t.</a:t>
            </a:r>
            <a:r>
              <a:rPr lang="en-US" sz="4400" dirty="0"/>
              <a:t> Relation</a:t>
            </a:r>
          </a:p>
          <a:p>
            <a:pPr marR="0" lvl="0" algn="l" defTabSz="821531" rtl="0" eaLnBrk="1" fontAlgn="auto" latinLnBrk="0" hangingPunct="0">
              <a:lnSpc>
                <a:spcPct val="100000"/>
              </a:lnSpc>
              <a:spcAft>
                <a:spcPts val="0"/>
              </a:spcAft>
              <a:buClrTx/>
              <a:buSzPct val="100000"/>
              <a:tabLst/>
              <a:defRPr sz="2800">
                <a:solidFill>
                  <a:srgbClr val="253957"/>
                </a:solidFill>
                <a:latin typeface="+mn-lt"/>
                <a:ea typeface="+mn-ea"/>
                <a:cs typeface="+mn-cs"/>
                <a:sym typeface="Arial Narrow"/>
              </a:defRPr>
            </a:pPr>
            <a:r>
              <a:rPr lang="en-US" sz="4400" dirty="0"/>
              <a:t>	</a:t>
            </a:r>
            <a:r>
              <a:rPr lang="en-US" sz="3600" dirty="0"/>
              <a:t>Like the English </a:t>
            </a:r>
            <a:r>
              <a:rPr lang="en-US" sz="3600" i="1" dirty="0"/>
              <a:t>John’s dogs</a:t>
            </a:r>
            <a:r>
              <a:rPr lang="en-US" sz="3600" dirty="0"/>
              <a:t> may mean either ‘the dogs he owns’ (prototypical possessive) or ‘the dogs that attacked him / he</a:t>
            </a:r>
            <a:r>
              <a:rPr lang="ru-RU" sz="3600" dirty="0"/>
              <a:t> </a:t>
            </a:r>
            <a:r>
              <a:rPr lang="en-US" sz="3600" dirty="0"/>
              <a:t>put his money on / he described in a recent poem’ (associative) provided a rich enough context</a:t>
            </a:r>
            <a:endParaRPr lang="en-US" sz="4400" dirty="0"/>
          </a:p>
        </p:txBody>
      </p:sp>
      <p:sp>
        <p:nvSpPr>
          <p:cNvPr id="10" name="TextBox 9">
            <a:extLst>
              <a:ext uri="{FF2B5EF4-FFF2-40B4-BE49-F238E27FC236}">
                <a16:creationId xmlns:a16="http://schemas.microsoft.com/office/drawing/2014/main" id="{C49ABA2C-CE8C-458B-B193-D446834EEC9C}"/>
              </a:ext>
            </a:extLst>
          </p:cNvPr>
          <p:cNvSpPr txBox="1"/>
          <p:nvPr/>
        </p:nvSpPr>
        <p:spPr>
          <a:xfrm>
            <a:off x="1226606" y="4854820"/>
            <a:ext cx="21014948"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(30)</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kăt</a:t>
            </a:r>
            <a:r>
              <a:rPr lang="en-US" sz="3600" b="1" dirty="0">
                <a:effectLst/>
                <a:latin typeface="Times New Roman" panose="02020603050405020304" pitchFamily="18" charset="0"/>
                <a:ea typeface="Times New Roman" panose="02020603050405020304" pitchFamily="18" charset="0"/>
              </a:rPr>
              <a:t>ˊ-</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moś</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	you.</a:t>
            </a:r>
            <a:r>
              <a:rPr lang="en-US" sz="3600" cap="small" dirty="0">
                <a:effectLst/>
                <a:latin typeface="Times New Roman" panose="02020603050405020304" pitchFamily="18" charset="0"/>
                <a:ea typeface="Times New Roman" panose="02020603050405020304" pitchFamily="18" charset="0"/>
              </a:rPr>
              <a:t>sg</a:t>
            </a:r>
            <a:r>
              <a:rPr lang="en-US" sz="3600" dirty="0">
                <a:effectLst/>
                <a:latin typeface="Times New Roman" panose="02020603050405020304" pitchFamily="18" charset="0"/>
                <a:ea typeface="Times New Roman" panose="02020603050405020304" pitchFamily="18" charset="0"/>
              </a:rPr>
              <a:t>	cat-</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purr-</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524000"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cat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purring</a:t>
            </a:r>
            <a:r>
              <a:rPr lang="ru-RU" sz="3600" dirty="0">
                <a:effectLst/>
                <a:latin typeface="Times New Roman" panose="02020603050405020304" pitchFamily="18" charset="0"/>
                <a:ea typeface="MS Mincho" panose="02020609040205080304" pitchFamily="49" charset="-128"/>
              </a:rPr>
              <a:t>’.</a:t>
            </a:r>
            <a:endParaRPr lang="en-US" sz="3600" dirty="0">
              <a:effectLst/>
              <a:latin typeface="Times New Roman" panose="02020603050405020304" pitchFamily="18" charset="0"/>
              <a:ea typeface="Times New Roman" panose="02020603050405020304" pitchFamily="18" charset="0"/>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31</a:t>
            </a:fld>
            <a:endParaRPr lang="ru-RU" sz="3600" b="1" dirty="0"/>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How </a:t>
            </a:r>
            <a:r>
              <a:rPr lang="en-US" dirty="0" err="1"/>
              <a:t>assoc</a:t>
            </a:r>
            <a:r>
              <a:rPr lang="en-US" dirty="0"/>
              <a:t> developed from </a:t>
            </a:r>
            <a:r>
              <a:rPr lang="en-US" dirty="0" err="1"/>
              <a:t>poss</a:t>
            </a:r>
            <a:endParaRPr lang="ru-RU" dirty="0"/>
          </a:p>
        </p:txBody>
      </p:sp>
      <p:sp>
        <p:nvSpPr>
          <p:cNvPr id="11" name="Название подразделения, лаборатории, факультета и т.д.">
            <a:extLst>
              <a:ext uri="{FF2B5EF4-FFF2-40B4-BE49-F238E27FC236}">
                <a16:creationId xmlns:a16="http://schemas.microsoft.com/office/drawing/2014/main" id="{24D7DE88-05C2-4980-8DBC-538552D4BBE1}"/>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53199227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F83662B-B26D-4FBB-A6D9-419B60597CF0}"/>
              </a:ext>
            </a:extLst>
          </p:cNvPr>
          <p:cNvSpPr txBox="1"/>
          <p:nvPr/>
        </p:nvSpPr>
        <p:spPr>
          <a:xfrm>
            <a:off x="1235172" y="4265712"/>
            <a:ext cx="22118068"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r>
              <a:rPr lang="en-US" sz="4400" dirty="0"/>
              <a:t>1.	The original sole possessive construction was completely unrestricted </a:t>
            </a:r>
            <a:r>
              <a:rPr lang="en-US" sz="4400" dirty="0" err="1"/>
              <a:t>w.r.t.</a:t>
            </a:r>
            <a:r>
              <a:rPr lang="en-US" sz="4400" dirty="0"/>
              <a:t> Relation () </a:t>
            </a:r>
            <a:r>
              <a:rPr lang="en-US" sz="3600" dirty="0"/>
              <a:t>(cf.</a:t>
            </a:r>
            <a:r>
              <a:rPr lang="en-US" sz="3600" cap="small" dirty="0"/>
              <a:t> </a:t>
            </a:r>
            <a:r>
              <a:rPr lang="en-US" sz="3600" cap="small" dirty="0" err="1"/>
              <a:t>poss</a:t>
            </a:r>
            <a:r>
              <a:rPr lang="en-US" sz="3600" cap="small" dirty="0"/>
              <a:t> </a:t>
            </a:r>
            <a:r>
              <a:rPr lang="en-US" sz="3600" dirty="0"/>
              <a:t>above)</a:t>
            </a:r>
          </a:p>
          <a:p>
            <a:pPr marR="0" lvl="0" algn="l" defTabSz="821531" rtl="0" eaLnBrk="1" fontAlgn="auto" latinLnBrk="0" hangingPunct="0">
              <a:lnSpc>
                <a:spcPct val="100000"/>
              </a:lnSpc>
              <a:spcAft>
                <a:spcPts val="0"/>
              </a:spcAft>
              <a:buClrTx/>
              <a:buSzPct val="100000"/>
              <a:tabLst/>
              <a:defRPr sz="2800">
                <a:solidFill>
                  <a:srgbClr val="253957"/>
                </a:solidFill>
                <a:latin typeface="+mn-lt"/>
                <a:ea typeface="+mn-ea"/>
                <a:cs typeface="+mn-cs"/>
                <a:sym typeface="Arial Narrow"/>
              </a:defRPr>
            </a:pPr>
            <a:r>
              <a:rPr lang="en-US" sz="4400" dirty="0"/>
              <a:t>	</a:t>
            </a:r>
            <a:r>
              <a:rPr lang="en-US" sz="3600" dirty="0"/>
              <a:t>Like the English </a:t>
            </a:r>
            <a:r>
              <a:rPr lang="en-US" sz="3600" i="1" dirty="0"/>
              <a:t>John’s dogs</a:t>
            </a:r>
            <a:r>
              <a:rPr lang="en-US" sz="3600" dirty="0"/>
              <a:t> may mean either ‘the dogs he owns’ (prototypical possessive) or ‘the dogs that attacked him / he</a:t>
            </a:r>
            <a:r>
              <a:rPr lang="ru-RU" sz="3600" dirty="0"/>
              <a:t> </a:t>
            </a:r>
            <a:r>
              <a:rPr lang="en-US" sz="3600" dirty="0"/>
              <a:t>put his money on / he described in a recent poem’ (associative) provided a rich enough context</a:t>
            </a:r>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Aft>
                <a:spcPts val="0"/>
              </a:spcAft>
              <a:buClrTx/>
              <a:buSzPct val="100000"/>
              <a:tabLst/>
              <a:defRPr sz="2800">
                <a:solidFill>
                  <a:srgbClr val="253957"/>
                </a:solidFill>
                <a:latin typeface="+mn-lt"/>
                <a:ea typeface="+mn-ea"/>
                <a:cs typeface="+mn-cs"/>
                <a:sym typeface="Arial Narrow"/>
              </a:defRPr>
            </a:pPr>
            <a:r>
              <a:rPr lang="en-US" sz="4400" dirty="0"/>
              <a:t>2.1	In non-first mention uses, it shifted from an unrestricted </a:t>
            </a:r>
            <a:r>
              <a:rPr lang="en-US" sz="4400" b="1" dirty="0"/>
              <a:t>possessive unspecified for uniqueness </a:t>
            </a:r>
            <a:r>
              <a:rPr lang="en-US" sz="4400" dirty="0"/>
              <a:t>to an unrestricted </a:t>
            </a:r>
            <a:r>
              <a:rPr lang="en-US" sz="4400" b="1" dirty="0"/>
              <a:t>unique</a:t>
            </a:r>
            <a:r>
              <a:rPr lang="en-US" sz="4400" dirty="0"/>
              <a:t> </a:t>
            </a:r>
            <a:r>
              <a:rPr lang="en-US" sz="4400" b="1" dirty="0"/>
              <a:t>possessive</a:t>
            </a:r>
            <a:r>
              <a:rPr lang="en-US" sz="4400" dirty="0"/>
              <a:t>, namely, </a:t>
            </a:r>
            <a:r>
              <a:rPr lang="en-US" sz="4400" cap="small" dirty="0" err="1"/>
              <a:t>assoc</a:t>
            </a:r>
            <a:endParaRPr lang="en-US" sz="4400" cap="small" dirty="0"/>
          </a:p>
          <a:p>
            <a:pPr marR="0" lvl="0" algn="l" defTabSz="821531" rtl="0" eaLnBrk="1" fontAlgn="auto" latinLnBrk="0" hangingPunct="0">
              <a:lnSpc>
                <a:spcPct val="100000"/>
              </a:lnSpc>
              <a:spcAft>
                <a:spcPts val="0"/>
              </a:spcAft>
              <a:buClrTx/>
              <a:buSzPct val="100000"/>
              <a:tabLst/>
              <a:defRPr sz="2800">
                <a:solidFill>
                  <a:srgbClr val="253957"/>
                </a:solidFill>
                <a:latin typeface="+mn-lt"/>
                <a:ea typeface="+mn-ea"/>
                <a:cs typeface="+mn-cs"/>
                <a:sym typeface="Arial Narrow"/>
              </a:defRPr>
            </a:pPr>
            <a:endParaRPr lang="en-US" sz="4400" cap="small" dirty="0"/>
          </a:p>
          <a:p>
            <a:pPr marL="571500" marR="0" lvl="0" indent="-571500" algn="l" defTabSz="821531" rtl="0" eaLnBrk="1" fontAlgn="auto" latinLnBrk="0" hangingPunct="0">
              <a:lnSpc>
                <a:spcPct val="100000"/>
              </a:lnSpc>
              <a:spcBef>
                <a:spcPts val="2800"/>
              </a:spcBef>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4400" dirty="0"/>
              <a:t>through the </a:t>
            </a:r>
            <a:r>
              <a:rPr lang="en-US" sz="4400" b="1" dirty="0"/>
              <a:t>rebranding</a:t>
            </a:r>
            <a:r>
              <a:rPr lang="en-US" sz="4400" dirty="0"/>
              <a:t> semantic shift (</a:t>
            </a:r>
            <a:r>
              <a:rPr lang="en-US" sz="4400" dirty="0" err="1"/>
              <a:t>Rakhilina</a:t>
            </a:r>
            <a:r>
              <a:rPr lang="en-US" sz="4400" dirty="0"/>
              <a:t> et al. 2010): </a:t>
            </a:r>
            <a:r>
              <a:rPr lang="en-US" sz="4400" b="1" dirty="0"/>
              <a:t>an implication </a:t>
            </a:r>
            <a:r>
              <a:rPr lang="en-US" sz="4400" dirty="0"/>
              <a:t>of an expression </a:t>
            </a:r>
            <a:r>
              <a:rPr lang="en-US" sz="4400" b="1" dirty="0"/>
              <a:t>is lexicalized </a:t>
            </a:r>
            <a:r>
              <a:rPr lang="en-US" sz="4400" dirty="0"/>
              <a:t>and </a:t>
            </a:r>
            <a:r>
              <a:rPr lang="en-US" sz="4400" b="1" dirty="0"/>
              <a:t>the </a:t>
            </a:r>
            <a:r>
              <a:rPr lang="en-US" sz="4400" dirty="0"/>
              <a:t>(remaining) </a:t>
            </a:r>
            <a:r>
              <a:rPr lang="en-US" sz="4400" b="1" dirty="0"/>
              <a:t>original meaning is bleached</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cf. English (roughly) </a:t>
            </a:r>
            <a:r>
              <a:rPr lang="en-US" sz="3600" i="1" dirty="0"/>
              <a:t>rich person</a:t>
            </a:r>
            <a:r>
              <a:rPr lang="en-US" sz="3600" dirty="0"/>
              <a:t> ‘person having </a:t>
            </a:r>
            <a:r>
              <a:rPr lang="en-US" sz="3600" b="1" dirty="0"/>
              <a:t>many</a:t>
            </a:r>
            <a:r>
              <a:rPr lang="en-US" sz="3600" dirty="0"/>
              <a:t> valuable assets’ → </a:t>
            </a:r>
            <a:r>
              <a:rPr lang="en-US" sz="3600" i="1" dirty="0"/>
              <a:t>rich choice</a:t>
            </a:r>
            <a:r>
              <a:rPr lang="en-US" sz="3600" dirty="0"/>
              <a:t> ‘choice from </a:t>
            </a:r>
            <a:r>
              <a:rPr lang="en-US" sz="3600" b="1" dirty="0"/>
              <a:t>many</a:t>
            </a:r>
            <a:r>
              <a:rPr lang="en-US" sz="3600" dirty="0"/>
              <a:t> options’</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i="1" dirty="0"/>
              <a:t>God! </a:t>
            </a:r>
            <a:r>
              <a:rPr lang="en-US" sz="3600" dirty="0"/>
              <a:t>(voc., often </a:t>
            </a:r>
            <a:r>
              <a:rPr lang="en-US" sz="3600" b="1" dirty="0"/>
              <a:t>in an emotionally charged situation</a:t>
            </a:r>
            <a:r>
              <a:rPr lang="ru-RU" sz="3600" dirty="0"/>
              <a:t>) </a:t>
            </a:r>
            <a:r>
              <a:rPr lang="en-US" sz="3600" dirty="0"/>
              <a:t>→ </a:t>
            </a:r>
            <a:r>
              <a:rPr lang="en-US" sz="3600" i="1" dirty="0"/>
              <a:t>God!</a:t>
            </a:r>
            <a:r>
              <a:rPr lang="en-US" sz="3600" dirty="0"/>
              <a:t> (excl. of </a:t>
            </a:r>
            <a:r>
              <a:rPr lang="en-US" sz="3600" b="1" dirty="0"/>
              <a:t>sudden strong emotion </a:t>
            </a:r>
            <a:r>
              <a:rPr lang="en-US" sz="3600" dirty="0"/>
              <a:t>like surprise)</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i="1" dirty="0"/>
              <a:t>going to Greece</a:t>
            </a:r>
            <a:r>
              <a:rPr lang="en-US" sz="3600" dirty="0"/>
              <a:t> ‘will go to Greece </a:t>
            </a:r>
            <a:r>
              <a:rPr lang="en-US" sz="3600" b="1" dirty="0"/>
              <a:t>in some future </a:t>
            </a:r>
            <a:r>
              <a:rPr lang="en-US" sz="3600" dirty="0"/>
              <a:t>(</a:t>
            </a:r>
            <a:r>
              <a:rPr lang="en-US" sz="3600" b="1" dirty="0"/>
              <a:t>intentionally</a:t>
            </a:r>
            <a:r>
              <a:rPr lang="en-US" sz="3600" dirty="0"/>
              <a:t>)’ → </a:t>
            </a:r>
            <a:r>
              <a:rPr lang="en-US" sz="3600" i="1" dirty="0"/>
              <a:t>going to present a talk </a:t>
            </a:r>
            <a:r>
              <a:rPr lang="en-US" sz="3600" dirty="0"/>
              <a:t>‘</a:t>
            </a:r>
            <a:r>
              <a:rPr lang="en-US" sz="3600" b="1" dirty="0"/>
              <a:t>intend</a:t>
            </a:r>
            <a:r>
              <a:rPr lang="en-US" sz="3600" dirty="0"/>
              <a:t> to present a talk </a:t>
            </a:r>
            <a:r>
              <a:rPr lang="en-US" sz="3600" b="1" dirty="0"/>
              <a:t>in some future</a:t>
            </a:r>
            <a:r>
              <a:rPr lang="en-US" sz="3600" dirty="0"/>
              <a:t>’</a:t>
            </a:r>
            <a:endParaRPr lang="en-US" sz="3600" i="1"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800" dirty="0"/>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32</a:t>
            </a:fld>
            <a:endParaRPr lang="ru-RU" sz="3600" b="1" dirty="0"/>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How </a:t>
            </a:r>
            <a:r>
              <a:rPr lang="en-US" dirty="0" err="1"/>
              <a:t>assoc</a:t>
            </a:r>
            <a:r>
              <a:rPr lang="en-US" dirty="0"/>
              <a:t> developed from </a:t>
            </a:r>
            <a:r>
              <a:rPr lang="en-US" dirty="0" err="1"/>
              <a:t>poss</a:t>
            </a:r>
            <a:endParaRPr lang="ru-RU" dirty="0"/>
          </a:p>
        </p:txBody>
      </p:sp>
      <p:sp>
        <p:nvSpPr>
          <p:cNvPr id="13" name="TextBox 12">
            <a:extLst>
              <a:ext uri="{FF2B5EF4-FFF2-40B4-BE49-F238E27FC236}">
                <a16:creationId xmlns:a16="http://schemas.microsoft.com/office/drawing/2014/main" id="{82B8BBED-F80E-47E2-8B8A-9C9985933181}"/>
              </a:ext>
            </a:extLst>
          </p:cNvPr>
          <p:cNvSpPr txBox="1"/>
          <p:nvPr/>
        </p:nvSpPr>
        <p:spPr>
          <a:xfrm>
            <a:off x="1226606" y="6209928"/>
            <a:ext cx="22968488"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(31)	</a:t>
            </a:r>
            <a:r>
              <a:rPr lang="ru-RU" sz="3600" dirty="0">
                <a:effectLst/>
                <a:latin typeface="Times New Roman" panose="02020603050405020304" pitchFamily="18" charset="0"/>
                <a:ea typeface="MS Mincho" panose="02020609040205080304" pitchFamily="49" charset="-128"/>
              </a:rPr>
              <a:t>||</a:t>
            </a:r>
            <a:r>
              <a:rPr lang="en-US" sz="3600" cap="small" dirty="0">
                <a:effectLst/>
                <a:latin typeface="Times New Roman" panose="02020603050405020304" pitchFamily="18" charset="0"/>
                <a:ea typeface="MS Mincho" panose="02020609040205080304" pitchFamily="49" charset="-128"/>
              </a:rPr>
              <a:t>proto</a:t>
            </a:r>
            <a:r>
              <a:rPr lang="ru-RU" sz="3600" cap="small" dirty="0" err="1">
                <a:effectLst/>
                <a:latin typeface="Times New Roman" panose="02020603050405020304" pitchFamily="18" charset="0"/>
                <a:ea typeface="MS Mincho" panose="02020609040205080304" pitchFamily="49" charset="-128"/>
              </a:rPr>
              <a:t>poss</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a:t>
            </a:r>
            <a:r>
              <a:rPr lang="en-US" sz="3600" dirty="0" err="1">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λPλy</a:t>
            </a:r>
            <a:r>
              <a:rPr lang="ru-RU" sz="3600" dirty="0" err="1">
                <a:effectLst/>
                <a:highlight>
                  <a:srgbClr val="FFFF00"/>
                </a:highlight>
                <a:latin typeface="Times New Roman" panose="02020603050405020304" pitchFamily="18" charset="0"/>
                <a:ea typeface="MS Mincho" panose="02020609040205080304" pitchFamily="49" charset="-128"/>
              </a:rPr>
              <a:t>λx</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a:effectLst/>
                <a:highlight>
                  <a:srgbClr val="FFFF00"/>
                </a:highligh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z</a:t>
            </a:r>
            <a:r>
              <a:rPr lang="ru-RU" sz="3600" dirty="0">
                <a:effectLst/>
                <a:latin typeface="Times New Roman" panose="02020603050405020304" pitchFamily="18" charset="0"/>
                <a:ea typeface="Yu Mincho" panose="02020400000000000000" pitchFamily="18" charset="-128"/>
              </a:rPr>
              <a:t>[P(z)</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g(i)(z)(y)</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P(x)</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g(i)(x)(y)</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p>
        </p:txBody>
      </p:sp>
      <p:sp>
        <p:nvSpPr>
          <p:cNvPr id="14" name="TextBox 13">
            <a:extLst>
              <a:ext uri="{FF2B5EF4-FFF2-40B4-BE49-F238E27FC236}">
                <a16:creationId xmlns:a16="http://schemas.microsoft.com/office/drawing/2014/main" id="{C47F0C3E-E285-43CE-95CA-A7F9F5015C3D}"/>
              </a:ext>
            </a:extLst>
          </p:cNvPr>
          <p:cNvSpPr txBox="1"/>
          <p:nvPr/>
        </p:nvSpPr>
        <p:spPr>
          <a:xfrm>
            <a:off x="1269215" y="8514184"/>
            <a:ext cx="21071071"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(32)	</a:t>
            </a:r>
            <a:r>
              <a:rPr lang="ru-RU" sz="3600" dirty="0">
                <a:effectLst/>
                <a:latin typeface="Times New Roman" panose="02020603050405020304" pitchFamily="18" charset="0"/>
                <a:ea typeface="MS Mincho" panose="02020609040205080304" pitchFamily="49" charset="-128"/>
              </a:rPr>
              <a:t>||</a:t>
            </a:r>
            <a:r>
              <a:rPr lang="ru-RU" sz="3600" cap="small" dirty="0" err="1">
                <a:effectLst/>
                <a:latin typeface="Times New Roman" panose="02020603050405020304" pitchFamily="18" charset="0"/>
                <a:ea typeface="MS Mincho" panose="02020609040205080304" pitchFamily="49" charset="-128"/>
              </a:rPr>
              <a:t>assoc</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en-US" sz="3600" dirty="0" err="1">
                <a:effectLst/>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λPλy</a:t>
            </a:r>
            <a:r>
              <a:rPr lang="ru-RU" sz="3600" dirty="0">
                <a:effectLst/>
                <a:latin typeface="Times New Roman" panose="02020603050405020304" pitchFamily="18" charset="0"/>
                <a:ea typeface="Yu Mincho" panose="02020400000000000000" pitchFamily="18" charset="-128"/>
              </a:rPr>
              <a:t>: </a:t>
            </a:r>
            <a:r>
              <a:rPr lang="ru-RU" sz="3600" dirty="0">
                <a:effectLst/>
                <a:highlight>
                  <a:srgbClr val="FFFF00"/>
                </a:highligh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!x</a:t>
            </a:r>
            <a:r>
              <a:rPr lang="ru-RU" sz="3600" dirty="0">
                <a:effectLst/>
                <a:latin typeface="Times New Roman" panose="02020603050405020304" pitchFamily="18" charset="0"/>
                <a:ea typeface="Yu Mincho" panose="02020400000000000000" pitchFamily="18" charset="-128"/>
              </a:rPr>
              <a:t>[</a:t>
            </a:r>
            <a:r>
              <a:rPr lang="pt-BR" sz="3600" dirty="0">
                <a:effectLst/>
                <a:latin typeface="Times New Roman" panose="02020603050405020304" pitchFamily="18" charset="0"/>
                <a:ea typeface="Yu Mincho" panose="02020400000000000000" pitchFamily="18" charset="-128"/>
              </a:rPr>
              <a:t>P(x)(s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 ∧ g(i)(x)(y)(s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ιx</a:t>
            </a:r>
            <a:r>
              <a:rPr lang="ru-RU" sz="3600" dirty="0">
                <a:effectLst/>
                <a:latin typeface="Times New Roman" panose="02020603050405020304" pitchFamily="18" charset="0"/>
                <a:ea typeface="Yu Mincho" panose="02020400000000000000" pitchFamily="18" charset="-128"/>
              </a:rPr>
              <a:t>[P(x)</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 g(i)(x)(y)</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a:t>
            </a:r>
            <a:endParaRPr lang="en-US" sz="3600" dirty="0">
              <a:effectLst/>
              <a:latin typeface="Times New Roman" panose="02020603050405020304" pitchFamily="18" charset="0"/>
              <a:ea typeface="Yu Mincho" panose="02020400000000000000" pitchFamily="18" charset="-128"/>
            </a:endParaRPr>
          </a:p>
        </p:txBody>
      </p:sp>
      <p:sp>
        <p:nvSpPr>
          <p:cNvPr id="15" name="Название подразделения, лаборатории, факультета и т.д.">
            <a:extLst>
              <a:ext uri="{FF2B5EF4-FFF2-40B4-BE49-F238E27FC236}">
                <a16:creationId xmlns:a16="http://schemas.microsoft.com/office/drawing/2014/main" id="{374175A7-8CA4-45F2-8E34-E7A10CC0AEE3}"/>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98119644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F83662B-B26D-4FBB-A6D9-419B60597CF0}"/>
              </a:ext>
            </a:extLst>
          </p:cNvPr>
          <p:cNvSpPr txBox="1"/>
          <p:nvPr/>
        </p:nvSpPr>
        <p:spPr>
          <a:xfrm>
            <a:off x="1235172" y="4265712"/>
            <a:ext cx="2255917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2.1.	In non-first mention uses, it shifted from an unrestricted possessive </a:t>
            </a:r>
            <a:r>
              <a:rPr lang="en-US" sz="4400" b="1" dirty="0"/>
              <a:t>unspecified for uniqueness </a:t>
            </a:r>
            <a:r>
              <a:rPr lang="en-US" sz="4400" dirty="0"/>
              <a:t>to an unrestricted </a:t>
            </a:r>
            <a:r>
              <a:rPr lang="en-US" sz="4400" b="1" dirty="0"/>
              <a:t>unique </a:t>
            </a:r>
            <a:r>
              <a:rPr lang="en-US" sz="4400" dirty="0"/>
              <a:t>possessive </a:t>
            </a:r>
            <a:r>
              <a:rPr lang="en-US" sz="4400" cap="small" dirty="0" err="1"/>
              <a:t>assoc</a:t>
            </a:r>
            <a:endParaRPr lang="en-US" sz="4400" cap="small"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through the </a:t>
            </a:r>
            <a:r>
              <a:rPr lang="en-US" sz="3600" b="1" dirty="0"/>
              <a:t>rebranding</a:t>
            </a:r>
            <a:r>
              <a:rPr lang="en-US" sz="3600" dirty="0"/>
              <a:t> semantic shift (</a:t>
            </a:r>
            <a:r>
              <a:rPr lang="en-US" sz="3600" dirty="0" err="1"/>
              <a:t>Rakhilina</a:t>
            </a:r>
            <a:r>
              <a:rPr lang="en-US" sz="3600" dirty="0"/>
              <a:t> et al. 2010): an implication of an expression is lexicalized and the (remaining) original meaning is bleached</a:t>
            </a:r>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2.2.	At the same time, </a:t>
            </a:r>
            <a:r>
              <a:rPr lang="en-US" sz="4400" cap="small" dirty="0" err="1"/>
              <a:t>protoposs</a:t>
            </a:r>
            <a:r>
              <a:rPr lang="en-US" sz="4400" dirty="0"/>
              <a:t> &gt; </a:t>
            </a:r>
            <a:r>
              <a:rPr lang="en-US" sz="4400" cap="small" dirty="0" err="1"/>
              <a:t>poss</a:t>
            </a:r>
            <a:r>
              <a:rPr lang="en-US" sz="4400" dirty="0"/>
              <a:t> </a:t>
            </a:r>
            <a:r>
              <a:rPr lang="ru-RU" sz="4400" dirty="0"/>
              <a:t>—</a:t>
            </a:r>
            <a:r>
              <a:rPr lang="en-US" sz="4400" dirty="0"/>
              <a:t> </a:t>
            </a:r>
            <a:r>
              <a:rPr lang="en-US" sz="4400" b="1" dirty="0"/>
              <a:t>restriction to prototypical possessive relations </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dirty="0"/>
              <a:t>Since </a:t>
            </a:r>
            <a:r>
              <a:rPr lang="en-US" sz="4400" b="1" dirty="0"/>
              <a:t>associative </a:t>
            </a:r>
            <a:r>
              <a:rPr lang="en-US" sz="4400" dirty="0"/>
              <a:t>contextually-specified</a:t>
            </a:r>
            <a:r>
              <a:rPr lang="en-US" sz="4400" b="1" dirty="0"/>
              <a:t> relations require a rich linguistic context</a:t>
            </a:r>
            <a:endParaRPr lang="en-US" sz="4400"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In such cases </a:t>
            </a:r>
            <a:r>
              <a:rPr lang="en-US" sz="4400" b="1" cap="small" dirty="0" err="1"/>
              <a:t>assoc</a:t>
            </a:r>
            <a:r>
              <a:rPr lang="en-US" sz="4400" b="1" dirty="0"/>
              <a:t> must be used</a:t>
            </a:r>
          </a:p>
        </p:txBody>
      </p:sp>
      <p:sp>
        <p:nvSpPr>
          <p:cNvPr id="10" name="TextBox 9">
            <a:extLst>
              <a:ext uri="{FF2B5EF4-FFF2-40B4-BE49-F238E27FC236}">
                <a16:creationId xmlns:a16="http://schemas.microsoft.com/office/drawing/2014/main" id="{C49ABA2C-CE8C-458B-B193-D446834EEC9C}"/>
              </a:ext>
            </a:extLst>
          </p:cNvPr>
          <p:cNvSpPr txBox="1"/>
          <p:nvPr/>
        </p:nvSpPr>
        <p:spPr>
          <a:xfrm>
            <a:off x="1174776" y="6650957"/>
            <a:ext cx="21014948" cy="44555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Lst>
            </a:pPr>
            <a:r>
              <a:rPr lang="en-US" sz="3600" cap="small" dirty="0">
                <a:effectLst/>
                <a:latin typeface="Times New Roman" panose="02020603050405020304" pitchFamily="18" charset="0"/>
                <a:ea typeface="Times New Roman" panose="02020603050405020304" pitchFamily="18" charset="0"/>
              </a:rPr>
              <a:t>(33)	</a:t>
            </a:r>
            <a:r>
              <a:rPr lang="en-US" sz="3600" dirty="0">
                <a:effectLst/>
                <a:latin typeface="Times New Roman" panose="02020603050405020304" pitchFamily="18" charset="0"/>
                <a:ea typeface="Times New Roman" panose="02020603050405020304" pitchFamily="18" charset="0"/>
              </a:rPr>
              <a:t>A sketch of a bridging context for the </a:t>
            </a:r>
            <a:r>
              <a:rPr lang="en-US" sz="3600" cap="small" dirty="0" err="1">
                <a:effectLst/>
                <a:latin typeface="Times New Roman" panose="02020603050405020304" pitchFamily="18" charset="0"/>
                <a:ea typeface="Times New Roman" panose="02020603050405020304" pitchFamily="18" charset="0"/>
              </a:rPr>
              <a:t>protoposs</a:t>
            </a:r>
            <a:r>
              <a:rPr lang="en-US" sz="3600" cap="small" dirty="0">
                <a:effectLst/>
                <a:latin typeface="Times New Roman" panose="02020603050405020304" pitchFamily="18" charset="0"/>
                <a:ea typeface="Times New Roman" panose="02020603050405020304" pitchFamily="18" charset="0"/>
              </a:rPr>
              <a:t> &gt; </a:t>
            </a:r>
            <a:r>
              <a:rPr lang="en-US" sz="3600" cap="small" dirty="0" err="1">
                <a:effectLst/>
                <a:latin typeface="Times New Roman" panose="02020603050405020304" pitchFamily="18" charset="0"/>
                <a:ea typeface="Times New Roman" panose="02020603050405020304" pitchFamily="18" charset="0"/>
              </a:rPr>
              <a:t>assoc</a:t>
            </a:r>
            <a:r>
              <a:rPr lang="en-US" sz="3600" cap="small"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development</a:t>
            </a:r>
            <a:endParaRPr lang="en-US" sz="3600" cap="small"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năŋ</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kăt</a:t>
            </a:r>
            <a:r>
              <a:rPr lang="en-US" sz="3600" dirty="0">
                <a:latin typeface="Times New Roman" panose="02020603050405020304" pitchFamily="18" charset="0"/>
                <a:ea typeface="Times New Roman" panose="02020603050405020304" pitchFamily="18" charset="0"/>
              </a:rPr>
              <a:t>ˊ-</a:t>
            </a:r>
            <a:r>
              <a:rPr lang="en-US" sz="3600" dirty="0" err="1">
                <a:latin typeface="Times New Roman" panose="02020603050405020304" pitchFamily="18" charset="0"/>
                <a:ea typeface="Times New Roman" panose="02020603050405020304" pitchFamily="18" charset="0"/>
              </a:rPr>
              <a:t>en</a:t>
            </a:r>
            <a:r>
              <a:rPr lang="en-US" sz="3600" dirty="0">
                <a:latin typeface="Times New Roman" panose="02020603050405020304" pitchFamily="18" charset="0"/>
                <a:ea typeface="Times New Roman" panose="02020603050405020304" pitchFamily="18" charset="0"/>
              </a:rPr>
              <a:t>	…	</a:t>
            </a:r>
            <a:r>
              <a:rPr lang="en-US" sz="3600" b="1" dirty="0" err="1">
                <a:latin typeface="Times New Roman" panose="02020603050405020304" pitchFamily="18" charset="0"/>
                <a:ea typeface="Times New Roman" panose="02020603050405020304" pitchFamily="18" charset="0"/>
              </a:rPr>
              <a:t>kăt</a:t>
            </a:r>
            <a:r>
              <a:rPr lang="en-US" sz="3600" b="1" dirty="0">
                <a:latin typeface="Times New Roman" panose="02020603050405020304" pitchFamily="18" charset="0"/>
                <a:ea typeface="Times New Roman" panose="02020603050405020304" pitchFamily="18" charset="0"/>
              </a:rPr>
              <a:t>ˊ-</a:t>
            </a:r>
            <a:r>
              <a:rPr lang="en-US" sz="3600" b="1" dirty="0" err="1">
                <a:latin typeface="Times New Roman" panose="02020603050405020304" pitchFamily="18" charset="0"/>
                <a:ea typeface="Times New Roman" panose="02020603050405020304" pitchFamily="18" charset="0"/>
              </a:rPr>
              <a:t>en</a:t>
            </a:r>
            <a:endParaRPr lang="en-US" sz="3600" b="1" cap="small"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Proto-content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λx.your_cat</a:t>
            </a:r>
            <a:r>
              <a:rPr lang="en-US" sz="3600" dirty="0">
                <a:latin typeface="Times New Roman" panose="02020603050405020304" pitchFamily="18" charset="0"/>
                <a:ea typeface="Times New Roman" panose="02020603050405020304" pitchFamily="18" charset="0"/>
              </a:rPr>
              <a:t>’(x)(</a:t>
            </a:r>
            <a:r>
              <a:rPr lang="en-US" sz="3600" dirty="0" err="1">
                <a:latin typeface="Times New Roman" panose="02020603050405020304" pitchFamily="18" charset="0"/>
                <a:ea typeface="Times New Roman" panose="02020603050405020304" pitchFamily="18" charset="0"/>
              </a:rPr>
              <a:t>s</a:t>
            </a:r>
            <a:r>
              <a:rPr lang="en-US" sz="3600"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		</a:t>
            </a:r>
            <a:r>
              <a:rPr lang="en-US" sz="3600" dirty="0" err="1">
                <a:highlight>
                  <a:srgbClr val="FFFF00"/>
                </a:highlight>
                <a:latin typeface="Times New Roman" panose="02020603050405020304" pitchFamily="18" charset="0"/>
                <a:ea typeface="Times New Roman" panose="02020603050405020304" pitchFamily="18" charset="0"/>
              </a:rPr>
              <a:t>λx</a:t>
            </a:r>
            <a:r>
              <a:rPr lang="en-US" sz="3600" dirty="0" err="1">
                <a:latin typeface="Times New Roman" panose="02020603050405020304" pitchFamily="18" charset="0"/>
                <a:ea typeface="Times New Roman" panose="02020603050405020304" pitchFamily="18" charset="0"/>
              </a:rPr>
              <a:t>.your_cat</a:t>
            </a:r>
            <a:r>
              <a:rPr lang="en-US" sz="3600" dirty="0">
                <a:latin typeface="Times New Roman" panose="02020603050405020304" pitchFamily="18" charset="0"/>
                <a:ea typeface="Times New Roman" panose="02020603050405020304" pitchFamily="18" charset="0"/>
              </a:rPr>
              <a:t>’(x)(</a:t>
            </a:r>
            <a:r>
              <a:rPr lang="en-US" sz="3600" dirty="0" err="1">
                <a:latin typeface="Times New Roman" panose="02020603050405020304" pitchFamily="18" charset="0"/>
                <a:ea typeface="Times New Roman" panose="02020603050405020304" pitchFamily="18" charset="0"/>
              </a:rPr>
              <a:t>s</a:t>
            </a:r>
            <a:r>
              <a:rPr lang="en-US" sz="3600"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a:t>
            </a: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what is meant	</a:t>
            </a:r>
            <a:r>
              <a:rPr lang="en-US" sz="3600" dirty="0">
                <a:latin typeface="Times New Roman" panose="02020603050405020304" pitchFamily="18" charset="0"/>
                <a:ea typeface="Times New Roman" panose="02020603050405020304" pitchFamily="18" charset="0"/>
              </a:rPr>
              <a:t>some/a cat of yours	…	the aforementioned cat of yours</a:t>
            </a:r>
            <a:endParaRPr lang="en-US" sz="3600" cap="small"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effectLst/>
                <a:latin typeface="Times New Roman" panose="02020603050405020304" pitchFamily="18" charset="0"/>
                <a:ea typeface="Times New Roman" panose="02020603050405020304" pitchFamily="18" charset="0"/>
              </a:rPr>
              <a:t>Current content	</a:t>
            </a:r>
            <a:r>
              <a:rPr lang="en-US" sz="3600" dirty="0" err="1">
                <a:latin typeface="Times New Roman" panose="02020603050405020304" pitchFamily="18" charset="0"/>
                <a:ea typeface="Times New Roman" panose="02020603050405020304" pitchFamily="18" charset="0"/>
              </a:rPr>
              <a:t>λx.your_cat</a:t>
            </a:r>
            <a:r>
              <a:rPr lang="en-US" sz="3600" dirty="0">
                <a:latin typeface="Times New Roman" panose="02020603050405020304" pitchFamily="18" charset="0"/>
                <a:ea typeface="Times New Roman" panose="02020603050405020304" pitchFamily="18" charset="0"/>
              </a:rPr>
              <a:t>’(x)(</a:t>
            </a:r>
            <a:r>
              <a:rPr lang="en-US" sz="3600" dirty="0" err="1">
                <a:latin typeface="Times New Roman" panose="02020603050405020304" pitchFamily="18" charset="0"/>
                <a:ea typeface="Times New Roman" panose="02020603050405020304" pitchFamily="18" charset="0"/>
              </a:rPr>
              <a:t>s</a:t>
            </a:r>
            <a:r>
              <a:rPr lang="en-US" sz="3600"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		</a:t>
            </a:r>
            <a:r>
              <a:rPr lang="en-US" sz="3600" dirty="0" err="1">
                <a:highlight>
                  <a:srgbClr val="FFFF00"/>
                </a:highlight>
                <a:latin typeface="Times New Roman" panose="02020603050405020304" pitchFamily="18" charset="0"/>
                <a:ea typeface="Times New Roman" panose="02020603050405020304" pitchFamily="18" charset="0"/>
              </a:rPr>
              <a:t>ιx</a:t>
            </a:r>
            <a:r>
              <a:rPr lang="en-US" sz="3600" dirty="0" err="1">
                <a:latin typeface="Times New Roman" panose="02020603050405020304" pitchFamily="18" charset="0"/>
                <a:ea typeface="Times New Roman" panose="02020603050405020304" pitchFamily="18" charset="0"/>
              </a:rPr>
              <a:t>.your_cat</a:t>
            </a:r>
            <a:r>
              <a:rPr lang="en-US" sz="3600" dirty="0">
                <a:latin typeface="Times New Roman" panose="02020603050405020304" pitchFamily="18" charset="0"/>
                <a:ea typeface="Times New Roman" panose="02020603050405020304" pitchFamily="18" charset="0"/>
              </a:rPr>
              <a:t>’(x)(</a:t>
            </a:r>
            <a:r>
              <a:rPr lang="en-US" sz="3600" dirty="0" err="1">
                <a:latin typeface="Times New Roman" panose="02020603050405020304" pitchFamily="18" charset="0"/>
                <a:ea typeface="Times New Roman" panose="02020603050405020304" pitchFamily="18" charset="0"/>
              </a:rPr>
              <a:t>s</a:t>
            </a:r>
            <a:r>
              <a:rPr lang="en-US" sz="3600"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a:t>
            </a: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33</a:t>
            </a:fld>
            <a:endParaRPr lang="ru-RU" sz="3600" b="1" dirty="0"/>
          </a:p>
        </p:txBody>
      </p:sp>
      <p:sp>
        <p:nvSpPr>
          <p:cNvPr id="9" name="Очень крутой заголовок…">
            <a:extLst>
              <a:ext uri="{FF2B5EF4-FFF2-40B4-BE49-F238E27FC236}">
                <a16:creationId xmlns:a16="http://schemas.microsoft.com/office/drawing/2014/main" id="{5E434E6F-3620-418E-9A39-0F04C3C518DC}"/>
              </a:ext>
            </a:extLst>
          </p:cNvPr>
          <p:cNvSpPr txBox="1"/>
          <p:nvPr/>
        </p:nvSpPr>
        <p:spPr>
          <a:xfrm>
            <a:off x="1209448" y="2972787"/>
            <a:ext cx="22584895"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IV. How </a:t>
            </a:r>
            <a:r>
              <a:rPr lang="en-US" dirty="0" err="1"/>
              <a:t>assoc</a:t>
            </a:r>
            <a:r>
              <a:rPr lang="en-US" dirty="0"/>
              <a:t> developed from </a:t>
            </a:r>
            <a:r>
              <a:rPr lang="en-US" dirty="0" err="1"/>
              <a:t>poss</a:t>
            </a:r>
            <a:endParaRPr lang="ru-RU" dirty="0"/>
          </a:p>
        </p:txBody>
      </p:sp>
      <p:sp>
        <p:nvSpPr>
          <p:cNvPr id="15" name="TextBox 14">
            <a:extLst>
              <a:ext uri="{FF2B5EF4-FFF2-40B4-BE49-F238E27FC236}">
                <a16:creationId xmlns:a16="http://schemas.microsoft.com/office/drawing/2014/main" id="{0431B46C-747F-4E11-B288-CE11F06CE24D}"/>
              </a:ext>
            </a:extLst>
          </p:cNvPr>
          <p:cNvSpPr txBox="1"/>
          <p:nvPr/>
        </p:nvSpPr>
        <p:spPr>
          <a:xfrm>
            <a:off x="7871520" y="7395069"/>
            <a:ext cx="8640960" cy="2175595"/>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6600" dirty="0">
                <a:solidFill>
                  <a:srgbClr val="253957"/>
                </a:solidFill>
                <a:latin typeface="+mn-lt"/>
              </a:rPr>
              <a:t>Anyway, no change w. r. t. indexicality here</a:t>
            </a:r>
            <a:endParaRPr kumimoji="0" lang="ru-RU" sz="6600" b="0" i="0" u="none" strike="noStrike" cap="none" spc="0" normalizeH="0" baseline="0" dirty="0">
              <a:ln>
                <a:noFill/>
              </a:ln>
              <a:solidFill>
                <a:srgbClr val="253957"/>
              </a:solidFill>
              <a:effectLst/>
              <a:uFillTx/>
              <a:latin typeface="+mn-lt"/>
              <a:sym typeface="Helvetica Light"/>
            </a:endParaRPr>
          </a:p>
        </p:txBody>
      </p:sp>
      <p:sp>
        <p:nvSpPr>
          <p:cNvPr id="16" name="Название подразделения, лаборатории, факультета и т.д.">
            <a:extLst>
              <a:ext uri="{FF2B5EF4-FFF2-40B4-BE49-F238E27FC236}">
                <a16:creationId xmlns:a16="http://schemas.microsoft.com/office/drawing/2014/main" id="{D94CC366-B7E9-48F8-BECC-947DC5132468}"/>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726031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t>Topic marker </a:t>
            </a:r>
            <a:r>
              <a:rPr lang="en-US" i="1" dirty="0"/>
              <a:t>-</a:t>
            </a:r>
            <a:r>
              <a:rPr lang="en-US" i="1" dirty="0" err="1"/>
              <a:t>en</a:t>
            </a:r>
            <a:r>
              <a:rPr lang="en-US" baseline="30000" dirty="0" err="1"/>
              <a:t>III</a:t>
            </a:r>
            <a:r>
              <a:rPr lang="en-US" dirty="0"/>
              <a:t>: Losing Indices I (Possessor and Relation)</a:t>
            </a:r>
            <a:endParaRPr lang="ru-RU" dirty="0"/>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34</a:t>
            </a:fld>
            <a:endParaRPr lang="ru-RU" sz="3600" b="1" dirty="0"/>
          </a:p>
        </p:txBody>
      </p:sp>
    </p:spTree>
    <p:extLst>
      <p:ext uri="{BB962C8B-B14F-4D97-AF65-F5344CB8AC3E}">
        <p14:creationId xmlns:p14="http://schemas.microsoft.com/office/powerpoint/2010/main" val="79734398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276344"/>
            <a:ext cx="21071071"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topic marker </a:t>
            </a:r>
            <a:r>
              <a:rPr lang="en-US" sz="4400" i="1" dirty="0"/>
              <a:t>-</a:t>
            </a:r>
            <a:r>
              <a:rPr lang="en-US" sz="4400" i="1" dirty="0" err="1"/>
              <a:t>en</a:t>
            </a:r>
            <a:r>
              <a:rPr lang="en-US" sz="4400" baseline="30000" dirty="0" err="1"/>
              <a:t>III</a:t>
            </a:r>
            <a:r>
              <a:rPr lang="en-US" sz="4400" dirty="0"/>
              <a:t> is used with familiar topical subjects</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(For the link between subjecthood and topicality in Ob-Ugric see </a:t>
            </a:r>
            <a:r>
              <a:rPr lang="en-US" sz="3600" dirty="0" err="1"/>
              <a:t>Nikolaeva</a:t>
            </a:r>
            <a:r>
              <a:rPr lang="en-US" sz="3600" dirty="0"/>
              <a:t> 2001, Kiss 2019.)</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It is barred with novel referents and with familiar non-topical / non-subject referents </a:t>
            </a:r>
            <a:r>
              <a:rPr lang="en-US" sz="3600" dirty="0"/>
              <a:t>(examples omitted)</a:t>
            </a:r>
            <a:endParaRPr lang="en-US" sz="3600" b="1"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endParaRPr lang="en-US" sz="4400" b="1"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01065" y="5417840"/>
            <a:ext cx="21071071"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266825" algn="l"/>
                <a:tab pos="1349375" algn="l"/>
                <a:tab pos="2339975" algn="l"/>
                <a:tab pos="4924425" algn="l"/>
                <a:tab pos="7972425" algn="l"/>
                <a:tab pos="10221913" algn="l"/>
                <a:tab pos="14536738" algn="l"/>
              </a:tabLst>
            </a:pPr>
            <a:r>
              <a:rPr lang="en-US" sz="3600" cap="small" dirty="0">
                <a:effectLst/>
                <a:latin typeface="Times New Roman" panose="02020603050405020304" pitchFamily="18" charset="0"/>
                <a:ea typeface="Times New Roman" panose="02020603050405020304" pitchFamily="18" charset="0"/>
              </a:rPr>
              <a:t>(34)	</a:t>
            </a:r>
            <a:r>
              <a:rPr lang="en-US" sz="3600" dirty="0">
                <a:effectLst/>
                <a:latin typeface="Times New Roman" panose="02020603050405020304" pitchFamily="18" charset="0"/>
                <a:ea typeface="Times New Roman" panose="02020603050405020304" pitchFamily="18" charset="0"/>
              </a:rPr>
              <a:t>ma	</a:t>
            </a:r>
            <a:r>
              <a:rPr lang="en-US" sz="3600" dirty="0" err="1">
                <a:effectLst/>
                <a:latin typeface="Times New Roman" panose="02020603050405020304" pitchFamily="18" charset="0"/>
                <a:ea typeface="Times New Roman" panose="02020603050405020304" pitchFamily="18" charset="0"/>
              </a:rPr>
              <a:t>χot</a:t>
            </a:r>
            <a:r>
              <a:rPr lang="en-US" sz="3600" dirty="0">
                <a:effectLst/>
                <a:latin typeface="Times New Roman" panose="02020603050405020304" pitchFamily="18" charset="0"/>
                <a:ea typeface="Times New Roman" panose="02020603050405020304" pitchFamily="18" charset="0"/>
              </a:rPr>
              <a:t>-a	</a:t>
            </a:r>
            <a:r>
              <a:rPr lang="en-US" sz="3600" dirty="0" err="1">
                <a:effectLst/>
                <a:latin typeface="Times New Roman" panose="02020603050405020304" pitchFamily="18" charset="0"/>
                <a:ea typeface="Times New Roman" panose="02020603050405020304" pitchFamily="18" charset="0"/>
              </a:rPr>
              <a:t>λuŋ</a:t>
            </a:r>
            <a:r>
              <a:rPr lang="en-US" sz="3600" dirty="0">
                <a:effectLst/>
                <a:latin typeface="Times New Roman" panose="02020603050405020304" pitchFamily="18" charset="0"/>
                <a:ea typeface="Times New Roman" panose="02020603050405020304" pitchFamily="18" charset="0"/>
              </a:rPr>
              <a:t>-s-</a:t>
            </a:r>
            <a:r>
              <a:rPr lang="en-US" sz="3600" dirty="0" err="1">
                <a:effectLst/>
                <a:latin typeface="Times New Roman" panose="02020603050405020304" pitchFamily="18" charset="0"/>
                <a:ea typeface="Times New Roman" panose="02020603050405020304" pitchFamily="18" charset="0"/>
              </a:rPr>
              <a:t>əm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śăta</a:t>
            </a:r>
            <a:r>
              <a:rPr lang="en-US" sz="3600"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šăldat</a:t>
            </a:r>
            <a:r>
              <a:rPr lang="en-US" sz="3600" b="1" dirty="0">
                <a:effectLst/>
                <a:latin typeface="Times New Roman" panose="02020603050405020304" pitchFamily="18" charset="0"/>
                <a:ea typeface="Times New Roman" panose="02020603050405020304" pitchFamily="18" charset="0"/>
              </a:rPr>
              <a:t>-(#en)	</a:t>
            </a:r>
            <a:r>
              <a:rPr lang="en-US" sz="3600" dirty="0" err="1">
                <a:effectLst/>
                <a:latin typeface="Times New Roman" panose="02020603050405020304" pitchFamily="18" charset="0"/>
                <a:ea typeface="Times New Roman" panose="02020603050405020304" pitchFamily="18" charset="0"/>
              </a:rPr>
              <a:t>oməs-əλ</a:t>
            </a:r>
            <a:r>
              <a:rPr lang="en-US" sz="3600" dirty="0">
                <a:effectLst/>
                <a:latin typeface="Times New Roman" panose="02020603050405020304" pitchFamily="18" charset="0"/>
                <a:ea typeface="Times New Roman" panose="02020603050405020304" pitchFamily="18" charset="0"/>
              </a:rPr>
              <a:t>.</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1349375" algn="l"/>
                <a:tab pos="2339975" algn="l"/>
                <a:tab pos="4924425" algn="l"/>
                <a:tab pos="7972425" algn="l"/>
                <a:tab pos="10221913" algn="l"/>
                <a:tab pos="14536738" algn="l"/>
              </a:tabLst>
            </a:pPr>
            <a:r>
              <a:rPr lang="en-US" sz="3600" dirty="0">
                <a:effectLst/>
                <a:latin typeface="Times New Roman" panose="02020603050405020304" pitchFamily="18" charset="0"/>
                <a:ea typeface="Times New Roman" panose="02020603050405020304" pitchFamily="18" charset="0"/>
              </a:rPr>
              <a:t>	I	house-</a:t>
            </a:r>
            <a:r>
              <a:rPr lang="en-US" sz="3600" cap="small" dirty="0" err="1">
                <a:effectLst/>
                <a:latin typeface="Times New Roman" panose="02020603050405020304" pitchFamily="18" charset="0"/>
                <a:ea typeface="Times New Roman" panose="02020603050405020304" pitchFamily="18" charset="0"/>
              </a:rPr>
              <a:t>dat</a:t>
            </a:r>
            <a:r>
              <a:rPr lang="en-US" sz="3600" dirty="0">
                <a:effectLst/>
                <a:latin typeface="Times New Roman" panose="02020603050405020304" pitchFamily="18" charset="0"/>
                <a:ea typeface="Times New Roman" panose="02020603050405020304" pitchFamily="18" charset="0"/>
              </a:rPr>
              <a:t>	enter-</a:t>
            </a:r>
            <a:r>
              <a:rPr lang="en-US" sz="3600" cap="small" dirty="0">
                <a:effectLst/>
                <a:latin typeface="Times New Roman" panose="02020603050405020304" pitchFamily="18" charset="0"/>
                <a:ea typeface="Times New Roman" panose="02020603050405020304" pitchFamily="18" charset="0"/>
              </a:rPr>
              <a:t>pst-1sg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there.</a:t>
            </a:r>
            <a:r>
              <a:rPr lang="en-US" sz="3600" cap="small" dirty="0" err="1">
                <a:effectLst/>
                <a:latin typeface="Times New Roman" panose="02020603050405020304" pitchFamily="18" charset="0"/>
                <a:ea typeface="Times New Roman" panose="02020603050405020304" pitchFamily="18" charset="0"/>
              </a:rPr>
              <a:t>loc</a:t>
            </a:r>
            <a:r>
              <a:rPr lang="en-US" sz="3600" dirty="0">
                <a:effectLst/>
                <a:latin typeface="Times New Roman" panose="02020603050405020304" pitchFamily="18" charset="0"/>
                <a:ea typeface="Times New Roman" panose="02020603050405020304" pitchFamily="18" charset="0"/>
              </a:rPr>
              <a:t>	soldier-</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sit-</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266825" algn="l"/>
                <a:tab pos="1349375" algn="l"/>
                <a:tab pos="2339975" algn="l"/>
                <a:tab pos="4924425" algn="l"/>
                <a:tab pos="7972425" algn="l"/>
                <a:tab pos="10221913" algn="l"/>
                <a:tab pos="14536738" algn="l"/>
              </a:tabLst>
            </a:pPr>
            <a:r>
              <a:rPr lang="en-US" sz="3600" dirty="0">
                <a:effectLst/>
                <a:latin typeface="Times New Roman" panose="02020603050405020304" pitchFamily="18" charset="0"/>
                <a:ea typeface="MS Mincho" panose="02020609040205080304" pitchFamily="49" charset="-128"/>
              </a:rPr>
              <a:t>	‘I entered a house. A/#the soldier</a:t>
            </a:r>
            <a:r>
              <a:rPr lang="en-US" sz="3600" baseline="-25000" dirty="0">
                <a:effectLst/>
                <a:latin typeface="Times New Roman" panose="02020603050405020304" pitchFamily="18" charset="0"/>
                <a:ea typeface="MS Mincho" panose="02020609040205080304" pitchFamily="49" charset="-128"/>
              </a:rPr>
              <a:t>1</a:t>
            </a:r>
            <a:r>
              <a:rPr lang="en-US" sz="3600" dirty="0">
                <a:effectLst/>
                <a:latin typeface="Times New Roman" panose="02020603050405020304" pitchFamily="18" charset="0"/>
                <a:ea typeface="MS Mincho" panose="02020609040205080304" pitchFamily="49" charset="-128"/>
              </a:rPr>
              <a:t> was sitting there. ...’</a:t>
            </a:r>
            <a:endParaRPr lang="ru-RU" sz="2400" dirty="0">
              <a:effectLst/>
              <a:latin typeface="Times New Roman" panose="02020603050405020304" pitchFamily="18" charset="0"/>
              <a:ea typeface="MS Mincho" panose="02020609040205080304" pitchFamily="49" charset="-128"/>
            </a:endParaRPr>
          </a:p>
        </p:txBody>
      </p:sp>
      <p:sp>
        <p:nvSpPr>
          <p:cNvPr id="15" name="TextBox 14">
            <a:extLst>
              <a:ext uri="{FF2B5EF4-FFF2-40B4-BE49-F238E27FC236}">
                <a16:creationId xmlns:a16="http://schemas.microsoft.com/office/drawing/2014/main" id="{3FC2DCF9-50C8-474C-A126-F901FA4E690B}"/>
              </a:ext>
            </a:extLst>
          </p:cNvPr>
          <p:cNvSpPr txBox="1"/>
          <p:nvPr/>
        </p:nvSpPr>
        <p:spPr>
          <a:xfrm>
            <a:off x="1201065" y="7865089"/>
            <a:ext cx="22567738" cy="4147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buSzPts val="1200"/>
              <a:tabLst>
                <a:tab pos="1266825" algn="l"/>
                <a:tab pos="2251075" algn="l"/>
                <a:tab pos="5743575" algn="l"/>
                <a:tab pos="7267575" algn="l"/>
                <a:tab pos="9050338" algn="l"/>
                <a:tab pos="13012738" algn="l"/>
              </a:tabLst>
            </a:pPr>
            <a:r>
              <a:rPr lang="en-US" sz="3600" cap="small" dirty="0">
                <a:effectLst/>
                <a:latin typeface="Times New Roman" panose="02020603050405020304" pitchFamily="18" charset="0"/>
                <a:ea typeface="Times New Roman" panose="02020603050405020304" pitchFamily="18" charset="0"/>
              </a:rPr>
              <a:t>(35)	</a:t>
            </a:r>
            <a:r>
              <a:rPr lang="mn-MN" sz="3600" dirty="0">
                <a:effectLst/>
                <a:latin typeface="Times New Roman" panose="02020603050405020304" pitchFamily="18" charset="0"/>
                <a:ea typeface="Times New Roman" panose="02020603050405020304" pitchFamily="18" charset="0"/>
              </a:rPr>
              <a:t>ma	šăldat	χuśa 	wana	măn-s-əm,	puškan-ən</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2251075" algn="l"/>
                <a:tab pos="5743575" algn="l"/>
                <a:tab pos="7267575" algn="l"/>
                <a:tab pos="9050338" algn="l"/>
                <a:tab pos="13012738" algn="l"/>
              </a:tabLst>
            </a:pPr>
            <a:r>
              <a:rPr lang="en-US" sz="3600" dirty="0">
                <a:effectLst/>
                <a:latin typeface="Times New Roman" panose="02020603050405020304" pitchFamily="18" charset="0"/>
                <a:ea typeface="Times New Roman" panose="02020603050405020304" pitchFamily="18" charset="0"/>
              </a:rPr>
              <a:t>	I	soldier-</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to	closer	come-</a:t>
            </a:r>
            <a:r>
              <a:rPr lang="en-US" sz="3600" cap="small" dirty="0">
                <a:effectLst/>
                <a:latin typeface="Times New Roman" panose="02020603050405020304" pitchFamily="18" charset="0"/>
                <a:ea typeface="Times New Roman" panose="02020603050405020304" pitchFamily="18" charset="0"/>
              </a:rPr>
              <a:t>pst-1sg</a:t>
            </a:r>
            <a:r>
              <a:rPr lang="en-US" sz="3600" dirty="0">
                <a:effectLst/>
                <a:latin typeface="Times New Roman" panose="02020603050405020304" pitchFamily="18" charset="0"/>
                <a:ea typeface="Times New Roman" panose="02020603050405020304" pitchFamily="18" charset="0"/>
              </a:rPr>
              <a:t>	gun-</a:t>
            </a:r>
            <a:r>
              <a:rPr lang="en-US" sz="3600" cap="small" dirty="0">
                <a:effectLst/>
                <a:latin typeface="Times New Roman" panose="02020603050405020304" pitchFamily="18" charset="0"/>
                <a:ea typeface="Times New Roman" panose="02020603050405020304" pitchFamily="18" charset="0"/>
              </a:rPr>
              <a:t>loc</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5462588" algn="l"/>
                <a:tab pos="9331325" algn="l"/>
              </a:tabLs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šăš</a:t>
            </a:r>
            <a:r>
              <a:rPr lang="en-US" sz="3600" dirty="0">
                <a:effectLst/>
                <a:latin typeface="Times New Roman" panose="02020603050405020304" pitchFamily="18" charset="0"/>
                <a:ea typeface="Times New Roman" panose="02020603050405020304" pitchFamily="18" charset="0"/>
              </a:rPr>
              <a:t>-s-</a:t>
            </a:r>
            <a:r>
              <a:rPr lang="en-US" sz="3600" dirty="0" err="1">
                <a:effectLst/>
                <a:latin typeface="Times New Roman" panose="02020603050405020304" pitchFamily="18" charset="0"/>
                <a:ea typeface="Times New Roman" panose="02020603050405020304" pitchFamily="18" charset="0"/>
              </a:rPr>
              <a:t>ɛm</a:t>
            </a:r>
            <a:r>
              <a:rPr lang="en-US" sz="3600"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šăldat</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pakn-əs</a:t>
            </a:r>
            <a:r>
              <a:rPr lang="en-US" sz="3600" dirty="0">
                <a:effectLst/>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gn="just">
              <a:lnSpc>
                <a:spcPct val="150000"/>
              </a:lnSpc>
              <a:tabLst>
                <a:tab pos="1266825" algn="l"/>
                <a:tab pos="5462588" algn="l"/>
                <a:tab pos="9331325" algn="l"/>
              </a:tabLst>
            </a:pPr>
            <a:r>
              <a:rPr lang="en-US" sz="3600"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show-</a:t>
            </a:r>
            <a:r>
              <a:rPr lang="ru-RU" sz="3600" cap="small" dirty="0">
                <a:effectLst/>
                <a:latin typeface="Times New Roman" panose="02020603050405020304" pitchFamily="18" charset="0"/>
                <a:ea typeface="MS Mincho" panose="02020609040205080304" pitchFamily="49" charset="-128"/>
              </a:rPr>
              <a:t>pst-1sg&gt;</a:t>
            </a:r>
            <a:r>
              <a:rPr lang="ru-RU" sz="3600" cap="small" dirty="0" err="1">
                <a:effectLst/>
                <a:latin typeface="Times New Roman" panose="02020603050405020304" pitchFamily="18" charset="0"/>
                <a:ea typeface="MS Mincho" panose="02020609040205080304" pitchFamily="49" charset="-128"/>
              </a:rPr>
              <a:t>sg</a:t>
            </a:r>
            <a:r>
              <a:rPr lang="ru-RU" sz="3600" dirty="0">
                <a:effectLst/>
                <a:latin typeface="Times New Roman" panose="02020603050405020304" pitchFamily="18" charset="0"/>
                <a:ea typeface="MS Mincho" panose="02020609040205080304" pitchFamily="49" charset="-128"/>
              </a:rPr>
              <a:t>	soldier-</a:t>
            </a:r>
            <a:r>
              <a:rPr lang="ru-RU" sz="3600" cap="small" dirty="0">
                <a:effectLst/>
                <a:latin typeface="Times New Roman" panose="02020603050405020304" pitchFamily="18" charset="0"/>
                <a:ea typeface="MS Mincho" panose="02020609040205080304" pitchFamily="49" charset="-128"/>
              </a:rPr>
              <a:t>poss.2sg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become.scared-</a:t>
            </a:r>
            <a:r>
              <a:rPr lang="ru-RU" sz="3600" cap="small" dirty="0" err="1">
                <a:effectLst/>
                <a:latin typeface="Times New Roman" panose="02020603050405020304" pitchFamily="18" charset="0"/>
                <a:ea typeface="MS Mincho" panose="02020609040205080304" pitchFamily="49" charset="-128"/>
              </a:rPr>
              <a:t>pst</a:t>
            </a:r>
            <a:r>
              <a:rPr lang="ru-RU" sz="3600" cap="small" dirty="0">
                <a:effectLst/>
                <a:latin typeface="Times New Roman" panose="02020603050405020304" pitchFamily="18" charset="0"/>
                <a:ea typeface="MS Mincho" panose="02020609040205080304" pitchFamily="49" charset="-128"/>
              </a:rPr>
              <a:t>[3sg]</a:t>
            </a:r>
            <a:endParaRPr lang="en-US" sz="3600" cap="small" dirty="0">
              <a:effectLst/>
              <a:latin typeface="Times New Roman" panose="02020603050405020304" pitchFamily="18" charset="0"/>
              <a:ea typeface="MS Mincho" panose="02020609040205080304" pitchFamily="49" charset="-128"/>
            </a:endParaRPr>
          </a:p>
          <a:p>
            <a:pPr algn="just">
              <a:lnSpc>
                <a:spcPct val="150000"/>
              </a:lnSpc>
              <a:tabLst>
                <a:tab pos="1266825" algn="l"/>
                <a:tab pos="2249488" algn="l"/>
                <a:tab pos="2970213" algn="l"/>
                <a:tab pos="3870325" algn="l"/>
              </a:tabLst>
            </a:pPr>
            <a:r>
              <a:rPr lang="en-US" sz="3600" cap="small" dirty="0">
                <a:latin typeface="Times New Roman" panose="02020603050405020304" pitchFamily="18" charset="0"/>
                <a:ea typeface="MS Mincho" panose="02020609040205080304" pitchFamily="49" charset="-128"/>
              </a:rPr>
              <a:t>	</a:t>
            </a:r>
            <a:r>
              <a:rPr lang="en-US" sz="3600" dirty="0">
                <a:latin typeface="Times New Roman" panose="02020603050405020304" pitchFamily="18" charset="0"/>
                <a:ea typeface="MS Mincho" panose="02020609040205080304" pitchFamily="49" charset="-128"/>
              </a:rPr>
              <a:t>{Cont’d from (20)}‘I came closer to the soldier</a:t>
            </a:r>
            <a:r>
              <a:rPr lang="en-US" sz="3600" baseline="-25000" dirty="0">
                <a:latin typeface="Times New Roman" panose="02020603050405020304" pitchFamily="18" charset="0"/>
                <a:ea typeface="MS Mincho" panose="02020609040205080304" pitchFamily="49" charset="-128"/>
              </a:rPr>
              <a:t>2</a:t>
            </a:r>
            <a:r>
              <a:rPr lang="en-US" sz="3600" dirty="0">
                <a:latin typeface="Times New Roman" panose="02020603050405020304" pitchFamily="18" charset="0"/>
                <a:ea typeface="MS Mincho" panose="02020609040205080304" pitchFamily="49" charset="-128"/>
              </a:rPr>
              <a:t> and aimed at him with my gun. The soldier</a:t>
            </a:r>
            <a:r>
              <a:rPr lang="en-US" sz="3600" baseline="-25000" dirty="0">
                <a:latin typeface="Times New Roman" panose="02020603050405020304" pitchFamily="18" charset="0"/>
                <a:ea typeface="MS Mincho" panose="02020609040205080304" pitchFamily="49" charset="-128"/>
              </a:rPr>
              <a:t>3</a:t>
            </a:r>
            <a:r>
              <a:rPr lang="en-US" sz="3600" dirty="0">
                <a:latin typeface="Times New Roman" panose="02020603050405020304" pitchFamily="18" charset="0"/>
                <a:ea typeface="MS Mincho" panose="02020609040205080304" pitchFamily="49" charset="-128"/>
              </a:rPr>
              <a:t> got scared’.</a:t>
            </a:r>
            <a:endParaRPr lang="ru-RU" sz="2400" dirty="0">
              <a:effectLst/>
              <a:latin typeface="Times New Roman" panose="02020603050405020304" pitchFamily="18" charset="0"/>
              <a:ea typeface="MS Mincho" panose="02020609040205080304" pitchFamily="49" charset="-128"/>
            </a:endParaRPr>
          </a:p>
        </p:txBody>
      </p:sp>
      <p:sp>
        <p:nvSpPr>
          <p:cNvPr id="11" name="Название подразделения, лаборатории, факультета и т.д.">
            <a:extLst>
              <a:ext uri="{FF2B5EF4-FFF2-40B4-BE49-F238E27FC236}">
                <a16:creationId xmlns:a16="http://schemas.microsoft.com/office/drawing/2014/main" id="{86FFD6C5-AFDC-4D69-9439-89DE1CC92DEF}"/>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17204978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465512"/>
            <a:ext cx="18327367"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explicit Possessor and feature variability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606" y="4625752"/>
            <a:ext cx="20571513" cy="6636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topic marker </a:t>
            </a:r>
            <a:r>
              <a:rPr lang="en-US" sz="4400" i="1" dirty="0"/>
              <a:t>-</a:t>
            </a:r>
            <a:r>
              <a:rPr lang="en-US" sz="4400" i="1" dirty="0" err="1"/>
              <a:t>en</a:t>
            </a:r>
            <a:r>
              <a:rPr lang="en-US" sz="4400" baseline="30000" dirty="0" err="1"/>
              <a:t>III</a:t>
            </a:r>
            <a:r>
              <a:rPr lang="en-US" sz="4400" dirty="0"/>
              <a:t> </a:t>
            </a:r>
            <a:r>
              <a:rPr lang="en-US" sz="4400" b="1" dirty="0"/>
              <a:t>does not </a:t>
            </a:r>
            <a:r>
              <a:rPr lang="en-US" sz="4400" dirty="0"/>
              <a:t>admit an explicit Possessor in the NP</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Unlike the proper and the associative possessives, </a:t>
            </a:r>
            <a:r>
              <a:rPr lang="en-US" sz="4400" b="1" dirty="0"/>
              <a:t>the topic marker is restricted to </a:t>
            </a:r>
            <a:r>
              <a:rPr lang="en-US" sz="4400" b="1" cap="small" dirty="0"/>
              <a:t>poss.2sg </a:t>
            </a:r>
            <a:r>
              <a:rPr lang="en-US" sz="4400" b="1" dirty="0"/>
              <a:t>even in case of a plural Addressee</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01065" y="5417840"/>
            <a:ext cx="21071071"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077913" algn="l"/>
                <a:tab pos="2601913" algn="l"/>
                <a:tab pos="5462588" algn="l"/>
                <a:tab pos="6542088" algn="l"/>
                <a:tab pos="10128250" algn="l"/>
                <a:tab pos="13176250" algn="l"/>
              </a:tabLst>
            </a:pPr>
            <a:r>
              <a:rPr lang="en-US" sz="3600" cap="small" dirty="0">
                <a:effectLst/>
                <a:latin typeface="Times New Roman" panose="02020603050405020304" pitchFamily="18" charset="0"/>
                <a:ea typeface="Times New Roman" panose="02020603050405020304" pitchFamily="18" charset="0"/>
              </a:rPr>
              <a:t>(36)	</a:t>
            </a:r>
            <a:r>
              <a:rPr lang="en-US" sz="3600" b="1" dirty="0">
                <a:effectLst/>
                <a:latin typeface="Times New Roman" panose="02020603050405020304" pitchFamily="18" charset="0"/>
                <a:ea typeface="Times New Roman" panose="02020603050405020304" pitchFamily="18" charset="0"/>
              </a:rPr>
              <a:t>(#năŋ)	amp-</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ma	</a:t>
            </a:r>
            <a:r>
              <a:rPr lang="en-US" sz="3600" dirty="0" err="1">
                <a:effectLst/>
                <a:latin typeface="Times New Roman" panose="02020603050405020304" pitchFamily="18" charset="0"/>
                <a:ea typeface="Times New Roman" panose="02020603050405020304" pitchFamily="18" charset="0"/>
              </a:rPr>
              <a:t>pɛλ</a:t>
            </a:r>
            <a:r>
              <a:rPr lang="en-US" sz="3600" dirty="0">
                <a:effectLst/>
                <a:latin typeface="Times New Roman" panose="02020603050405020304" pitchFamily="18" charset="0"/>
                <a:ea typeface="Times New Roman" panose="02020603050405020304" pitchFamily="18" charset="0"/>
              </a:rPr>
              <a:t>-am-a	</a:t>
            </a:r>
            <a:r>
              <a:rPr lang="en-US" sz="3600" dirty="0" err="1">
                <a:effectLst/>
                <a:latin typeface="Times New Roman" panose="02020603050405020304" pitchFamily="18" charset="0"/>
                <a:ea typeface="Times New Roman" panose="02020603050405020304" pitchFamily="18" charset="0"/>
              </a:rPr>
              <a:t>χurət-ti</a:t>
            </a:r>
            <a:r>
              <a:rPr lang="en-US" sz="3600" dirty="0">
                <a:effectLst/>
                <a:latin typeface="Times New Roman" panose="02020603050405020304" pitchFamily="18" charset="0"/>
                <a:ea typeface="Times New Roman" panose="02020603050405020304" pitchFamily="18" charset="0"/>
              </a:rPr>
              <a:t>	pit-</a:t>
            </a:r>
            <a:r>
              <a:rPr lang="en-US" sz="3600" dirty="0" err="1">
                <a:effectLst/>
                <a:latin typeface="Times New Roman" panose="02020603050405020304" pitchFamily="18" charset="0"/>
                <a:ea typeface="Times New Roman" panose="02020603050405020304" pitchFamily="18" charset="0"/>
              </a:rPr>
              <a:t>əs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2601913" algn="l"/>
                <a:tab pos="5462588" algn="l"/>
                <a:tab pos="6542088" algn="l"/>
                <a:tab pos="10128250" algn="l"/>
                <a:tab pos="13176250" algn="l"/>
              </a:tabLst>
            </a:pPr>
            <a:r>
              <a:rPr lang="en-US" sz="3600" dirty="0">
                <a:effectLst/>
                <a:latin typeface="Times New Roman" panose="02020603050405020304" pitchFamily="18" charset="0"/>
                <a:ea typeface="Times New Roman" panose="02020603050405020304" pitchFamily="18" charset="0"/>
              </a:rPr>
              <a:t>	your	dog-</a:t>
            </a:r>
            <a:r>
              <a:rPr lang="en-US" sz="3600" cap="small" dirty="0">
                <a:effectLst/>
                <a:latin typeface="Times New Roman" panose="02020603050405020304" pitchFamily="18" charset="0"/>
                <a:ea typeface="Times New Roman" panose="02020603050405020304" pitchFamily="18" charset="0"/>
              </a:rPr>
              <a:t>poss.2sg	I	</a:t>
            </a:r>
            <a:r>
              <a:rPr lang="en-US" sz="3600" dirty="0">
                <a:effectLst/>
                <a:latin typeface="Times New Roman" panose="02020603050405020304" pitchFamily="18" charset="0"/>
                <a:ea typeface="Times New Roman" panose="02020603050405020304" pitchFamily="18" charset="0"/>
              </a:rPr>
              <a:t>at-</a:t>
            </a:r>
            <a:r>
              <a:rPr lang="en-US" sz="3600" cap="small" dirty="0">
                <a:effectLst/>
                <a:latin typeface="Times New Roman" panose="02020603050405020304" pitchFamily="18" charset="0"/>
                <a:ea typeface="Times New Roman" panose="02020603050405020304" pitchFamily="18" charset="0"/>
              </a:rPr>
              <a:t>poss.1sg-dat	</a:t>
            </a:r>
            <a:r>
              <a:rPr lang="en-US" sz="3600" dirty="0">
                <a:effectLst/>
                <a:latin typeface="Times New Roman" panose="02020603050405020304" pitchFamily="18" charset="0"/>
                <a:ea typeface="Times New Roman" panose="02020603050405020304" pitchFamily="18" charset="0"/>
              </a:rPr>
              <a:t>bark-</a:t>
            </a:r>
            <a:r>
              <a:rPr lang="en-US" sz="3600" cap="small" dirty="0" err="1">
                <a:effectLst/>
                <a:latin typeface="Times New Roman" panose="02020603050405020304" pitchFamily="18" charset="0"/>
                <a:ea typeface="Times New Roman" panose="02020603050405020304" pitchFamily="18" charset="0"/>
              </a:rPr>
              <a:t>nfin.npst</a:t>
            </a:r>
            <a:r>
              <a:rPr lang="en-US" sz="3600" cap="small"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2601913" algn="l"/>
                <a:tab pos="5462588" algn="l"/>
                <a:tab pos="6542088" algn="l"/>
                <a:tab pos="10128250" algn="l"/>
                <a:tab pos="13176250" algn="l"/>
              </a:tabLst>
            </a:pPr>
            <a:r>
              <a:rPr lang="en-US" sz="3600" dirty="0">
                <a:effectLst/>
                <a:latin typeface="Times New Roman" panose="02020603050405020304" pitchFamily="18" charset="0"/>
                <a:ea typeface="Times New Roman" panose="02020603050405020304" pitchFamily="18" charset="0"/>
              </a:rPr>
              <a:t>	‘{I was walking along the street when I saw a dog.} The dog started barking at me’.</a:t>
            </a:r>
            <a:endParaRPr lang="en-US" sz="3600" dirty="0">
              <a:latin typeface="Times New Roman" panose="02020603050405020304" pitchFamily="18" charset="0"/>
              <a:ea typeface="Times New Roman" panose="02020603050405020304" pitchFamily="18" charset="0"/>
            </a:endParaRPr>
          </a:p>
          <a:p>
            <a:pPr algn="just">
              <a:lnSpc>
                <a:spcPct val="150000"/>
              </a:lnSpc>
              <a:tabLst>
                <a:tab pos="1077913" algn="l"/>
                <a:tab pos="2601913" algn="l"/>
                <a:tab pos="5462588" algn="l"/>
                <a:tab pos="6542088" algn="l"/>
                <a:tab pos="10128250" algn="l"/>
                <a:tab pos="13176250" algn="l"/>
              </a:tabLst>
            </a:pPr>
            <a:r>
              <a:rPr lang="en-US"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Speaker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comment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on</a:t>
            </a:r>
            <a:r>
              <a:rPr lang="ru-RU" sz="3600" dirty="0">
                <a:effectLst/>
                <a:latin typeface="Times New Roman" panose="02020603050405020304" pitchFamily="18" charset="0"/>
                <a:ea typeface="Malgun Gothic" panose="020B0503020000020004" pitchFamily="34" charset="-127"/>
              </a:rPr>
              <a:t> </a:t>
            </a:r>
            <a:r>
              <a:rPr lang="ru-RU" sz="3600" i="1" dirty="0" err="1">
                <a:effectLst/>
                <a:latin typeface="Times New Roman" panose="02020603050405020304" pitchFamily="18" charset="0"/>
                <a:ea typeface="Malgun Gothic" panose="020B0503020000020004" pitchFamily="34" charset="-127"/>
              </a:rPr>
              <a:t>năŋ</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it’s</a:t>
            </a:r>
            <a:r>
              <a:rPr lang="ru-RU" sz="3600" dirty="0">
                <a:effectLst/>
                <a:latin typeface="Times New Roman" panose="02020603050405020304" pitchFamily="18" charset="0"/>
                <a:ea typeface="Malgun Gothic" panose="020B0503020000020004" pitchFamily="34" charset="-127"/>
              </a:rPr>
              <a:t> </a:t>
            </a:r>
            <a:r>
              <a:rPr lang="en-US" sz="3600" dirty="0">
                <a:effectLst/>
                <a:latin typeface="Times New Roman" panose="02020603050405020304" pitchFamily="18" charset="0"/>
                <a:ea typeface="Malgun Gothic" panose="020B0503020000020004" pitchFamily="34" charset="-127"/>
              </a:rPr>
              <a:t>a different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dog</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than</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the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one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mentioned</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in</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the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first</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sentence</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it’s</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your</a:t>
            </a:r>
            <a:r>
              <a:rPr lang="ru-RU" sz="3600" dirty="0">
                <a:effectLst/>
                <a:latin typeface="Times New Roman" panose="02020603050405020304" pitchFamily="18" charset="0"/>
                <a:ea typeface="Malgun Gothic" panose="020B0503020000020004" pitchFamily="34" charset="-127"/>
              </a:rPr>
              <a:t> </a:t>
            </a:r>
            <a:r>
              <a:rPr lang="ru-RU" sz="3600" dirty="0" err="1">
                <a:effectLst/>
                <a:latin typeface="Times New Roman" panose="02020603050405020304" pitchFamily="18" charset="0"/>
                <a:ea typeface="Malgun Gothic" panose="020B0503020000020004" pitchFamily="34" charset="-127"/>
              </a:rPr>
              <a:t>dog</a:t>
            </a:r>
            <a:r>
              <a:rPr lang="ru-RU" sz="3600" dirty="0">
                <a:effectLst/>
                <a:latin typeface="Times New Roman" panose="02020603050405020304" pitchFamily="18" charset="0"/>
                <a:ea typeface="Malgun Gothic" panose="020B0503020000020004" pitchFamily="34" charset="-127"/>
              </a:rPr>
              <a:t>”.</a:t>
            </a:r>
            <a:endParaRPr lang="ru-RU" sz="24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4B97AF2D-52DB-416C-AB72-A78E0D12B4E7}"/>
              </a:ext>
            </a:extLst>
          </p:cNvPr>
          <p:cNvSpPr txBox="1"/>
          <p:nvPr/>
        </p:nvSpPr>
        <p:spPr>
          <a:xfrm>
            <a:off x="1226606" y="10223841"/>
            <a:ext cx="21071071"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077913" algn="l"/>
                <a:tab pos="6096000" algn="l"/>
                <a:tab pos="7080250" algn="l"/>
                <a:tab pos="10410825" algn="l"/>
                <a:tab pos="13996988" algn="l"/>
              </a:tabLst>
            </a:pPr>
            <a:r>
              <a:rPr lang="en-US" sz="3600" cap="small" dirty="0">
                <a:effectLst/>
                <a:latin typeface="Times New Roman" panose="02020603050405020304" pitchFamily="18" charset="0"/>
                <a:ea typeface="Times New Roman" panose="02020603050405020304" pitchFamily="18" charset="0"/>
              </a:rPr>
              <a:t>(37)	</a:t>
            </a:r>
            <a:r>
              <a:rPr lang="en-US" sz="3600" b="1" dirty="0">
                <a:effectLst/>
                <a:latin typeface="Times New Roman" panose="02020603050405020304" pitchFamily="18" charset="0"/>
                <a:ea typeface="Times New Roman" panose="02020603050405020304" pitchFamily="18" charset="0"/>
              </a:rPr>
              <a:t>amp-</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/#-ən</a:t>
            </a:r>
            <a:r>
              <a:rPr lang="en-US" sz="3600" dirty="0">
                <a:effectLst/>
                <a:latin typeface="Times New Roman" panose="02020603050405020304" pitchFamily="18" charset="0"/>
                <a:ea typeface="Times New Roman" panose="02020603050405020304" pitchFamily="18" charset="0"/>
              </a:rPr>
              <a:t>	ma	</a:t>
            </a:r>
            <a:r>
              <a:rPr lang="en-US" sz="3600" dirty="0" err="1">
                <a:effectLst/>
                <a:latin typeface="Times New Roman" panose="02020603050405020304" pitchFamily="18" charset="0"/>
                <a:ea typeface="Times New Roman" panose="02020603050405020304" pitchFamily="18" charset="0"/>
              </a:rPr>
              <a:t>pɛλ</a:t>
            </a:r>
            <a:r>
              <a:rPr lang="en-US" sz="3600" dirty="0">
                <a:effectLst/>
                <a:latin typeface="Times New Roman" panose="02020603050405020304" pitchFamily="18" charset="0"/>
                <a:ea typeface="Times New Roman" panose="02020603050405020304" pitchFamily="18" charset="0"/>
              </a:rPr>
              <a:t>-am-a	</a:t>
            </a:r>
            <a:r>
              <a:rPr lang="en-US" sz="3600" dirty="0" err="1">
                <a:effectLst/>
                <a:latin typeface="Times New Roman" panose="02020603050405020304" pitchFamily="18" charset="0"/>
                <a:ea typeface="Times New Roman" panose="02020603050405020304" pitchFamily="18" charset="0"/>
              </a:rPr>
              <a:t>χurət-ti</a:t>
            </a:r>
            <a:r>
              <a:rPr lang="en-US" sz="3600" dirty="0">
                <a:effectLst/>
                <a:latin typeface="Times New Roman" panose="02020603050405020304" pitchFamily="18" charset="0"/>
                <a:ea typeface="Times New Roman" panose="02020603050405020304" pitchFamily="18" charset="0"/>
              </a:rPr>
              <a:t>	pit-</a:t>
            </a:r>
            <a:r>
              <a:rPr lang="en-US" sz="3600" dirty="0" err="1">
                <a:effectLst/>
                <a:latin typeface="Times New Roman" panose="02020603050405020304" pitchFamily="18" charset="0"/>
                <a:ea typeface="Times New Roman" panose="02020603050405020304" pitchFamily="18" charset="0"/>
              </a:rPr>
              <a:t>əs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6096000" algn="l"/>
                <a:tab pos="7080250" algn="l"/>
                <a:tab pos="10410825" algn="l"/>
                <a:tab pos="13996988" algn="l"/>
              </a:tabLst>
            </a:pPr>
            <a:r>
              <a:rPr lang="en-US" sz="3600" dirty="0">
                <a:effectLst/>
                <a:latin typeface="Times New Roman" panose="02020603050405020304" pitchFamily="18" charset="0"/>
                <a:ea typeface="Times New Roman" panose="02020603050405020304" pitchFamily="18" charset="0"/>
              </a:rPr>
              <a:t>	dog-</a:t>
            </a:r>
            <a:r>
              <a:rPr lang="en-US" sz="3600" cap="small" dirty="0">
                <a:effectLst/>
                <a:latin typeface="Times New Roman" panose="02020603050405020304" pitchFamily="18" charset="0"/>
                <a:ea typeface="Times New Roman" panose="02020603050405020304" pitchFamily="18" charset="0"/>
              </a:rPr>
              <a:t>poss.2sg/-poss.2nsg	I	</a:t>
            </a:r>
            <a:r>
              <a:rPr lang="en-US" sz="3600" dirty="0">
                <a:effectLst/>
                <a:latin typeface="Times New Roman" panose="02020603050405020304" pitchFamily="18" charset="0"/>
                <a:ea typeface="Times New Roman" panose="02020603050405020304" pitchFamily="18" charset="0"/>
              </a:rPr>
              <a:t>at-</a:t>
            </a:r>
            <a:r>
              <a:rPr lang="en-US" sz="3600" cap="small" dirty="0">
                <a:effectLst/>
                <a:latin typeface="Times New Roman" panose="02020603050405020304" pitchFamily="18" charset="0"/>
                <a:ea typeface="Times New Roman" panose="02020603050405020304" pitchFamily="18" charset="0"/>
              </a:rPr>
              <a:t>poss.1sg-dat	</a:t>
            </a:r>
            <a:r>
              <a:rPr lang="en-US" sz="3600" dirty="0">
                <a:effectLst/>
                <a:latin typeface="Times New Roman" panose="02020603050405020304" pitchFamily="18" charset="0"/>
                <a:ea typeface="Times New Roman" panose="02020603050405020304" pitchFamily="18" charset="0"/>
              </a:rPr>
              <a:t>bark-</a:t>
            </a:r>
            <a:r>
              <a:rPr lang="en-US" sz="3600" cap="small" dirty="0" err="1">
                <a:effectLst/>
                <a:latin typeface="Times New Roman" panose="02020603050405020304" pitchFamily="18" charset="0"/>
                <a:ea typeface="Times New Roman" panose="02020603050405020304" pitchFamily="18" charset="0"/>
              </a:rPr>
              <a:t>nfin.npst</a:t>
            </a:r>
            <a:r>
              <a:rPr lang="en-US" sz="3600" cap="small"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2601913" algn="l"/>
                <a:tab pos="5462588" algn="l"/>
                <a:tab pos="6542088" algn="l"/>
                <a:tab pos="10128250" algn="l"/>
                <a:tab pos="13176250" algn="l"/>
              </a:tabLst>
            </a:pPr>
            <a:r>
              <a:rPr lang="en-US" sz="3600" dirty="0">
                <a:effectLst/>
                <a:latin typeface="Times New Roman" panose="02020603050405020304" pitchFamily="18" charset="0"/>
                <a:ea typeface="Times New Roman" panose="02020603050405020304" pitchFamily="18" charset="0"/>
              </a:rPr>
              <a:t>	{Same as (22), but the speaker is a mother talking to her children.}‘{...} The dog started barking at me’.</a:t>
            </a:r>
            <a:endParaRPr lang="en-US" sz="3600" dirty="0">
              <a:latin typeface="Times New Roman" panose="02020603050405020304" pitchFamily="18" charset="0"/>
              <a:ea typeface="Times New Roman" panose="02020603050405020304" pitchFamily="18" charset="0"/>
            </a:endParaRPr>
          </a:p>
        </p:txBody>
      </p:sp>
      <p:sp>
        <p:nvSpPr>
          <p:cNvPr id="13" name="Название подразделения, лаборатории, факультета и т.д.">
            <a:extLst>
              <a:ext uri="{FF2B5EF4-FFF2-40B4-BE49-F238E27FC236}">
                <a16:creationId xmlns:a16="http://schemas.microsoft.com/office/drawing/2014/main" id="{806E75F5-482D-453A-9F0D-577105171A0F}"/>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17141253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topicality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281462"/>
            <a:ext cx="20571513"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In the field texts almost all instances of POSS2 marking are on topical familiar subjects.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following examples are from the Northern Khanty version of the </a:t>
            </a:r>
            <a:r>
              <a:rPr lang="en-US" sz="4400" dirty="0" err="1"/>
              <a:t>Kolobok</a:t>
            </a:r>
            <a:r>
              <a:rPr lang="en-US" sz="4400" dirty="0"/>
              <a:t> fairy-tail.)</a:t>
            </a:r>
          </a:p>
          <a:p>
            <a:pPr algn="l">
              <a:spcBef>
                <a:spcPts val="2800"/>
              </a:spcBef>
              <a:buSzPct val="100000"/>
              <a:defRPr sz="2800">
                <a:solidFill>
                  <a:srgbClr val="253957"/>
                </a:solidFill>
                <a:latin typeface="+mn-lt"/>
                <a:ea typeface="+mn-ea"/>
                <a:cs typeface="+mn-cs"/>
                <a:sym typeface="Arial Narrow"/>
              </a:defRPr>
            </a:pPr>
            <a:r>
              <a:rPr lang="en-US" sz="4400" dirty="0"/>
              <a:t>The text opens with a description of habitual activities of a married couple.</a:t>
            </a:r>
          </a:p>
          <a:p>
            <a:pPr algn="l">
              <a:spcBef>
                <a:spcPts val="2800"/>
              </a:spcBef>
              <a:buSzPct val="100000"/>
              <a:defRPr sz="2800">
                <a:solidFill>
                  <a:srgbClr val="253957"/>
                </a:solidFill>
                <a:latin typeface="+mn-lt"/>
                <a:ea typeface="+mn-ea"/>
                <a:cs typeface="+mn-cs"/>
                <a:sym typeface="Arial Narrow"/>
              </a:defRPr>
            </a:pPr>
            <a:r>
              <a:rPr lang="en-US" sz="4400" dirty="0"/>
              <a:t>After a description of the husband’s routine, the narrative switches to his wife with (24).</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8572931"/>
            <a:ext cx="21071071" cy="4147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266825" algn="l"/>
                <a:tab pos="4125913" algn="l"/>
                <a:tab pos="6283325" algn="l"/>
                <a:tab pos="8791575" algn="l"/>
              </a:tabLst>
            </a:pPr>
            <a:r>
              <a:rPr lang="en-US" sz="3600" cap="small" dirty="0">
                <a:effectLst/>
                <a:latin typeface="Times New Roman" panose="02020603050405020304" pitchFamily="18" charset="0"/>
                <a:ea typeface="Times New Roman" panose="02020603050405020304" pitchFamily="18" charset="0"/>
              </a:rPr>
              <a:t>(24)	</a:t>
            </a:r>
            <a:r>
              <a:rPr lang="en-US" sz="3600" b="1" dirty="0">
                <a:effectLst/>
                <a:latin typeface="Times New Roman" panose="02020603050405020304" pitchFamily="18" charset="0"/>
                <a:ea typeface="Times New Roman" panose="02020603050405020304" pitchFamily="18" charset="0"/>
              </a:rPr>
              <a:t>im-</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juλən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χotχari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λˊʉχət-λ</a:t>
            </a:r>
            <a:r>
              <a:rPr lang="en-US" sz="3600" dirty="0">
                <a:effectLst/>
                <a:latin typeface="Times New Roman" panose="02020603050405020304" pitchFamily="18" charset="0"/>
                <a:ea typeface="Times New Roman" panose="02020603050405020304" pitchFamily="18" charset="0"/>
              </a:rPr>
              <a:t>,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4125913" algn="l"/>
                <a:tab pos="6283325" algn="l"/>
                <a:tab pos="8791575" algn="l"/>
              </a:tabLst>
            </a:pPr>
            <a:r>
              <a:rPr lang="en-US" sz="3600" dirty="0">
                <a:effectLst/>
                <a:latin typeface="Times New Roman" panose="02020603050405020304" pitchFamily="18" charset="0"/>
                <a:ea typeface="Times New Roman" panose="02020603050405020304" pitchFamily="18" charset="0"/>
              </a:rPr>
              <a:t>	wife-</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at.home</a:t>
            </a:r>
            <a:r>
              <a:rPr lang="en-US" sz="3600" dirty="0">
                <a:effectLst/>
                <a:latin typeface="Times New Roman" panose="02020603050405020304" pitchFamily="18" charset="0"/>
                <a:ea typeface="Times New Roman" panose="02020603050405020304" pitchFamily="18" charset="0"/>
              </a:rPr>
              <a:t>	floor	wash-</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2695575" algn="l"/>
                <a:tab pos="6729413" algn="l"/>
              </a:tabLst>
            </a:pP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λɛtut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wɛr-əλ</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pɵsan</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2695575" algn="l"/>
                <a:tab pos="6729413" algn="l"/>
              </a:tabLst>
            </a:pPr>
            <a:r>
              <a:rPr lang="en-US" sz="3600" dirty="0">
                <a:effectLst/>
                <a:latin typeface="Times New Roman" panose="02020603050405020304" pitchFamily="18" charset="0"/>
                <a:ea typeface="Times New Roman" panose="02020603050405020304" pitchFamily="18" charset="0"/>
              </a:rPr>
              <a:t>	food	make-</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do.laundry-</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266825" algn="l"/>
                <a:tab pos="2249488" algn="l"/>
                <a:tab pos="3330575" algn="l"/>
                <a:tab pos="3689350" algn="l"/>
              </a:tabLst>
            </a:pPr>
            <a:r>
              <a:rPr lang="en-US" sz="3600" dirty="0">
                <a:effectLst/>
                <a:latin typeface="Times New Roman" panose="02020603050405020304" pitchFamily="18" charset="0"/>
                <a:ea typeface="MS Mincho" panose="02020609040205080304" pitchFamily="49" charset="-128"/>
              </a:rPr>
              <a:t>	‘The wife washes the floors at home, makes food, does the laundry’.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field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text</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E47BC73D-4E27-4289-9BB9-94A6DA2ABE35}"/>
              </a:ext>
            </a:extLst>
          </p:cNvPr>
          <p:cNvSpPr txBox="1"/>
          <p:nvPr/>
        </p:nvSpPr>
        <p:spPr>
          <a:xfrm>
            <a:off x="8231560" y="95334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423166187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544356"/>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topicality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38</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3769513"/>
            <a:ext cx="22593279"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wife starts baking a bread, anxiously awaiting it and running around it.</a:t>
            </a:r>
          </a:p>
          <a:p>
            <a:pPr algn="l">
              <a:spcBef>
                <a:spcPts val="2800"/>
              </a:spcBef>
              <a:buSzPct val="100000"/>
              <a:defRPr sz="2800">
                <a:solidFill>
                  <a:srgbClr val="253957"/>
                </a:solidFill>
                <a:latin typeface="+mn-lt"/>
                <a:ea typeface="+mn-ea"/>
                <a:cs typeface="+mn-cs"/>
                <a:sym typeface="Arial Narrow"/>
              </a:defRPr>
            </a:pPr>
            <a:r>
              <a:rPr lang="en-US" sz="4400" dirty="0"/>
              <a:t>In (25) the bread has already been previously mentioned and is marked with POSS.3SG, argued to be an associative possessive in this example, see §5.2.5.</a:t>
            </a:r>
          </a:p>
          <a:p>
            <a:pPr algn="l">
              <a:spcBef>
                <a:spcPts val="2800"/>
              </a:spcBef>
              <a:buSzPct val="100000"/>
              <a:defRPr sz="2800">
                <a:solidFill>
                  <a:srgbClr val="253957"/>
                </a:solidFill>
                <a:latin typeface="+mn-lt"/>
                <a:ea typeface="+mn-ea"/>
                <a:cs typeface="+mn-cs"/>
                <a:sym typeface="Arial Narrow"/>
              </a:defRPr>
            </a:pPr>
            <a:r>
              <a:rPr lang="en-US" sz="4400" dirty="0"/>
              <a:t>Such associative possessive usage is observed consistently with direct objects in the texts.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01065" y="7075271"/>
            <a:ext cx="21071071" cy="6640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buSzPts val="1200"/>
              <a:tabLst>
                <a:tab pos="1336675" algn="l"/>
                <a:tab pos="2695575" algn="l"/>
                <a:tab pos="4384675" algn="l"/>
                <a:tab pos="7900988" algn="l"/>
                <a:tab pos="9590088" algn="l"/>
                <a:tab pos="13809663" algn="l"/>
              </a:tabLst>
            </a:pPr>
            <a:r>
              <a:rPr lang="en-US" sz="3600" cap="small" dirty="0">
                <a:effectLst/>
                <a:latin typeface="Times New Roman" panose="02020603050405020304" pitchFamily="18" charset="0"/>
                <a:ea typeface="Times New Roman" panose="02020603050405020304" pitchFamily="18" charset="0"/>
              </a:rPr>
              <a:t>(25)	</a:t>
            </a:r>
            <a:r>
              <a:rPr lang="mn-MN" sz="3600" dirty="0">
                <a:effectLst/>
                <a:latin typeface="Times New Roman" panose="02020603050405020304" pitchFamily="18" charset="0"/>
                <a:ea typeface="Times New Roman" panose="02020603050405020304" pitchFamily="18" charset="0"/>
              </a:rPr>
              <a:t>śăλta	in	</a:t>
            </a:r>
            <a:r>
              <a:rPr lang="mn-MN" sz="3600" b="1" dirty="0">
                <a:effectLst/>
                <a:latin typeface="Times New Roman" panose="02020603050405020304" pitchFamily="18" charset="0"/>
                <a:ea typeface="Times New Roman" panose="02020603050405020304" pitchFamily="18" charset="0"/>
              </a:rPr>
              <a:t>ńań-əλ</a:t>
            </a:r>
            <a:r>
              <a:rPr lang="mn-MN" sz="3600" dirty="0">
                <a:effectLst/>
                <a:latin typeface="Times New Roman" panose="02020603050405020304" pitchFamily="18" charset="0"/>
                <a:ea typeface="Times New Roman" panose="02020603050405020304" pitchFamily="18" charset="0"/>
              </a:rPr>
              <a:t>	śi	wɛr-s-əλλe</a:t>
            </a:r>
            <a:r>
              <a:rPr lang="en-US" sz="3600" dirty="0">
                <a:effectLst/>
                <a:latin typeface="Times New Roman" panose="02020603050405020304" pitchFamily="18" charset="0"/>
                <a:ea typeface="Times New Roman" panose="02020603050405020304" pitchFamily="18" charset="0"/>
              </a:rPr>
              <a:t>,</a:t>
            </a:r>
            <a:r>
              <a:rPr lang="mn-MN" sz="3600" dirty="0">
                <a:effectLst/>
                <a:latin typeface="Times New Roman" panose="02020603050405020304" pitchFamily="18" charset="0"/>
                <a:ea typeface="Times New Roman" panose="02020603050405020304" pitchFamily="18" charset="0"/>
              </a:rPr>
              <a:t>	wɛr-s-əλλe</a:t>
            </a:r>
            <a:r>
              <a:rPr lang="en-US" sz="3600" dirty="0">
                <a:effectLst/>
                <a:latin typeface="Times New Roman" panose="02020603050405020304" pitchFamily="18" charset="0"/>
                <a:ea typeface="Times New Roman" panose="02020603050405020304" pitchFamily="18" charset="0"/>
              </a:rPr>
              <a:t>,</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95575" algn="l"/>
                <a:tab pos="4384675" algn="l"/>
                <a:tab pos="7900988" algn="l"/>
                <a:tab pos="9590088" algn="l"/>
                <a:tab pos="13809663" algn="l"/>
              </a:tabLst>
            </a:pPr>
            <a:r>
              <a:rPr lang="en-US" sz="3600" dirty="0">
                <a:effectLst/>
                <a:latin typeface="Times New Roman" panose="02020603050405020304" pitchFamily="18" charset="0"/>
                <a:ea typeface="Times New Roman" panose="02020603050405020304" pitchFamily="18" charset="0"/>
              </a:rPr>
              <a:t>	then</a:t>
            </a:r>
            <a:r>
              <a:rPr lang="mn-MN" sz="3600" dirty="0">
                <a:effectLst/>
                <a:latin typeface="Times New Roman" panose="02020603050405020304" pitchFamily="18" charset="0"/>
                <a:ea typeface="Times New Roman" panose="02020603050405020304" pitchFamily="18" charset="0"/>
              </a:rPr>
              <a:t>	now	</a:t>
            </a:r>
            <a:r>
              <a:rPr lang="en-US" sz="3600" dirty="0">
                <a:effectLst/>
                <a:latin typeface="Times New Roman" panose="02020603050405020304" pitchFamily="18" charset="0"/>
                <a:ea typeface="Times New Roman" panose="02020603050405020304" pitchFamily="18" charset="0"/>
              </a:rPr>
              <a:t>bread</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poss.3sg</a:t>
            </a:r>
            <a:r>
              <a:rPr lang="mn-MN" sz="3600" dirty="0">
                <a:effectLst/>
                <a:latin typeface="Times New Roman" panose="02020603050405020304" pitchFamily="18" charset="0"/>
                <a:ea typeface="Times New Roman" panose="02020603050405020304" pitchFamily="18" charset="0"/>
              </a:rPr>
              <a:t>	</a:t>
            </a:r>
            <a:r>
              <a:rPr lang="en-US" sz="3600" cap="small" dirty="0">
                <a:effectLst/>
                <a:latin typeface="Times New Roman" panose="02020603050405020304" pitchFamily="18" charset="0"/>
                <a:ea typeface="Times New Roman" panose="02020603050405020304" pitchFamily="18" charset="0"/>
              </a:rPr>
              <a:t>dem</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make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pst-3sg.sg</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make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pst-3sg.sg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01913" algn="l"/>
                <a:tab pos="4759325" algn="l"/>
                <a:tab pos="8510588" algn="l"/>
                <a:tab pos="10574338" algn="l"/>
                <a:tab pos="12028488" algn="l"/>
                <a:tab pos="14349413" algn="l"/>
              </a:tabLst>
            </a:pPr>
            <a:r>
              <a:rPr lang="en-US" sz="3600" dirty="0">
                <a:solidFill>
                  <a:srgbClr val="000000"/>
                </a:solidFill>
                <a:effectLst/>
                <a:latin typeface="Times New Roman" panose="02020603050405020304" pitchFamily="18" charset="0"/>
                <a:ea typeface="Times New Roman" panose="02020603050405020304" pitchFamily="18" charset="0"/>
              </a:rPr>
              <a:t>	</a:t>
            </a:r>
            <a:r>
              <a:rPr lang="mn-MN" sz="3600" dirty="0">
                <a:solidFill>
                  <a:srgbClr val="000000"/>
                </a:solidFill>
                <a:effectLst/>
                <a:latin typeface="Times New Roman" panose="02020603050405020304" pitchFamily="18" charset="0"/>
                <a:ea typeface="Times New Roman" panose="02020603050405020304" pitchFamily="18" charset="0"/>
              </a:rPr>
              <a:t>pa	imə</a:t>
            </a:r>
            <a:r>
              <a:rPr lang="en-US" sz="3600" dirty="0">
                <a:solidFill>
                  <a:srgbClr val="000000"/>
                </a:solidFill>
                <a:effectLst/>
                <a:latin typeface="Times New Roman" panose="02020603050405020304" pitchFamily="18" charset="0"/>
                <a:ea typeface="Times New Roman" panose="02020603050405020304" pitchFamily="18" charset="0"/>
              </a:rPr>
              <a:t>λ</a:t>
            </a:r>
            <a:r>
              <a:rPr lang="mn-MN" sz="3600" dirty="0">
                <a:solidFill>
                  <a:srgbClr val="000000"/>
                </a:solidFill>
                <a:effectLst/>
                <a:latin typeface="Times New Roman" panose="02020603050405020304" pitchFamily="18" charset="0"/>
                <a:ea typeface="Times New Roman" panose="02020603050405020304" pitchFamily="18" charset="0"/>
              </a:rPr>
              <a:t>tijən	</a:t>
            </a:r>
            <a:r>
              <a:rPr lang="mn-MN" sz="3600" b="1" dirty="0">
                <a:solidFill>
                  <a:srgbClr val="000000"/>
                </a:solidFill>
                <a:effectLst/>
                <a:latin typeface="Times New Roman" panose="02020603050405020304" pitchFamily="18" charset="0"/>
                <a:ea typeface="Times New Roman" panose="02020603050405020304" pitchFamily="18" charset="0"/>
              </a:rPr>
              <a:t>ńań-en</a:t>
            </a:r>
            <a:r>
              <a:rPr lang="mn-MN" sz="3600" dirty="0">
                <a:solidFill>
                  <a:srgbClr val="000000"/>
                </a:solidFill>
                <a:effectLst/>
                <a:latin typeface="Times New Roman" panose="02020603050405020304" pitchFamily="18" charset="0"/>
                <a:ea typeface="Times New Roman" panose="02020603050405020304" pitchFamily="18" charset="0"/>
              </a:rPr>
              <a:t>	jămijewa	nu</a:t>
            </a:r>
            <a:r>
              <a:rPr lang="en-US" sz="3600" dirty="0">
                <a:solidFill>
                  <a:srgbClr val="000000"/>
                </a:solidFill>
                <a:effectLst/>
                <a:latin typeface="Times New Roman" panose="02020603050405020304" pitchFamily="18" charset="0"/>
                <a:ea typeface="Times New Roman" panose="02020603050405020304" pitchFamily="18" charset="0"/>
              </a:rPr>
              <a:t>χ</a:t>
            </a:r>
            <a:r>
              <a:rPr lang="mn-MN" sz="3600" dirty="0">
                <a:solidFill>
                  <a:srgbClr val="000000"/>
                </a:solidFill>
                <a:effectLst/>
                <a:latin typeface="Times New Roman" panose="02020603050405020304" pitchFamily="18" charset="0"/>
                <a:ea typeface="Times New Roman" panose="02020603050405020304" pitchFamily="18" charset="0"/>
              </a:rPr>
              <a:t>	śi	ji-s,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01913" algn="l"/>
                <a:tab pos="4759325" algn="l"/>
                <a:tab pos="8510588" algn="l"/>
                <a:tab pos="10574338" algn="l"/>
                <a:tab pos="12028488" algn="l"/>
                <a:tab pos="14349413" algn="l"/>
              </a:tabLst>
            </a:pPr>
            <a:r>
              <a:rPr lang="en-US" sz="3600" cap="small" dirty="0">
                <a:effectLst/>
                <a:latin typeface="Times New Roman" panose="02020603050405020304" pitchFamily="18" charset="0"/>
                <a:ea typeface="Times New Roman" panose="02020603050405020304" pitchFamily="18" charset="0"/>
              </a:rPr>
              <a:t>	</a:t>
            </a:r>
            <a:r>
              <a:rPr lang="mn-MN" sz="3600" cap="small" dirty="0">
                <a:effectLst/>
                <a:latin typeface="Times New Roman" panose="02020603050405020304" pitchFamily="18" charset="0"/>
                <a:ea typeface="Times New Roman" panose="02020603050405020304" pitchFamily="18" charset="0"/>
              </a:rPr>
              <a:t>add</a:t>
            </a:r>
            <a:r>
              <a:rPr lang="mn-MN" sz="3600" dirty="0">
                <a:effectLst/>
                <a:latin typeface="Times New Roman" panose="02020603050405020304" pitchFamily="18" charset="0"/>
                <a:ea typeface="Times New Roman" panose="02020603050405020304" pitchFamily="18" charset="0"/>
              </a:rPr>
              <a:t>	finally	bread-</a:t>
            </a:r>
            <a:r>
              <a:rPr lang="mn-MN" sz="3600" cap="small" dirty="0">
                <a:effectLst/>
                <a:latin typeface="Times New Roman" panose="02020603050405020304" pitchFamily="18" charset="0"/>
                <a:ea typeface="Times New Roman" panose="02020603050405020304" pitchFamily="18" charset="0"/>
              </a:rPr>
              <a:t>poss.2sg</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nicely</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up</a:t>
            </a:r>
            <a:r>
              <a:rPr lang="mn-MN" sz="3600" dirty="0">
                <a:effectLst/>
                <a:latin typeface="Times New Roman" panose="02020603050405020304" pitchFamily="18" charset="0"/>
                <a:ea typeface="Times New Roman" panose="02020603050405020304" pitchFamily="18" charset="0"/>
              </a:rPr>
              <a:t>	</a:t>
            </a:r>
            <a:r>
              <a:rPr lang="mn-MN" sz="3600" cap="small" dirty="0">
                <a:effectLst/>
                <a:latin typeface="Times New Roman" panose="02020603050405020304" pitchFamily="18" charset="0"/>
                <a:ea typeface="Times New Roman" panose="02020603050405020304" pitchFamily="18" charset="0"/>
              </a:rPr>
              <a:t>emph</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[sg]</a:t>
            </a:r>
            <a:r>
              <a:rPr lang="mn-MN" sz="3600" dirty="0">
                <a:effectLst/>
                <a:latin typeface="Times New Roman" panose="02020603050405020304" pitchFamily="18" charset="0"/>
                <a:ea typeface="Times New Roman" panose="02020603050405020304" pitchFamily="18" charset="0"/>
              </a:rPr>
              <a:t>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dirty="0">
                <a:solidFill>
                  <a:srgbClr val="000000"/>
                </a:solidFill>
                <a:effectLst/>
                <a:latin typeface="Times New Roman" panose="02020603050405020304" pitchFamily="18" charset="0"/>
                <a:ea typeface="Times New Roman" panose="02020603050405020304" pitchFamily="18" charset="0"/>
              </a:rPr>
              <a:t>	</a:t>
            </a:r>
            <a:r>
              <a:rPr lang="mn-MN" sz="3600" dirty="0">
                <a:solidFill>
                  <a:srgbClr val="000000"/>
                </a:solidFill>
                <a:effectLst/>
                <a:latin typeface="Times New Roman" panose="02020603050405020304" pitchFamily="18" charset="0"/>
                <a:ea typeface="Times New Roman" panose="02020603050405020304" pitchFamily="18" charset="0"/>
              </a:rPr>
              <a:t>wʉrta	ji-s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dirty="0">
                <a:effectLst/>
                <a:latin typeface="Times New Roman" panose="02020603050405020304" pitchFamily="18" charset="0"/>
                <a:ea typeface="Times New Roman" panose="02020603050405020304" pitchFamily="18" charset="0"/>
              </a:rPr>
              <a:t>	rosy</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Now</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was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running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running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around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which</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did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earlier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to</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finally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raised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nicely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became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rosy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field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text</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94EEB61C-B968-4451-92AA-A3EBE783E95C}"/>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8419757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12798" y="2611826"/>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topicality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606" y="3892260"/>
            <a:ext cx="22593279"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Upon second mention the bread is in a subject position and, therefore, marked with the topic marker.</a:t>
            </a:r>
          </a:p>
          <a:p>
            <a:pPr algn="l">
              <a:spcBef>
                <a:spcPts val="2800"/>
              </a:spcBef>
              <a:buSzPct val="100000"/>
              <a:defRPr sz="2800">
                <a:solidFill>
                  <a:srgbClr val="253957"/>
                </a:solidFill>
                <a:latin typeface="+mn-lt"/>
                <a:ea typeface="+mn-ea"/>
                <a:cs typeface="+mn-cs"/>
                <a:sym typeface="Arial Narrow"/>
              </a:defRPr>
            </a:pPr>
            <a:r>
              <a:rPr lang="en-US" sz="4400" dirty="0"/>
              <a:t>(For the link between subjecthood and topicality in Ob-Ugric see </a:t>
            </a:r>
            <a:r>
              <a:rPr lang="en-US" sz="4400" dirty="0" err="1"/>
              <a:t>Nikolaeva</a:t>
            </a:r>
            <a:r>
              <a:rPr lang="en-US" sz="4400" dirty="0"/>
              <a:t> 2001, Kiss 2019.)</a:t>
            </a:r>
          </a:p>
          <a:p>
            <a:pPr algn="l">
              <a:spcBef>
                <a:spcPts val="2800"/>
              </a:spcBef>
              <a:buSzPct val="100000"/>
              <a:defRPr sz="2800">
                <a:solidFill>
                  <a:srgbClr val="253957"/>
                </a:solidFill>
                <a:latin typeface="+mn-lt"/>
                <a:ea typeface="+mn-ea"/>
                <a:cs typeface="+mn-cs"/>
                <a:sym typeface="Arial Narrow"/>
              </a:defRPr>
            </a:pPr>
            <a:r>
              <a:rPr lang="en-US" sz="4400" dirty="0"/>
              <a:t>POSS2 marking consistently arises whenever an aforementioned entity is in a subject position.</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176276" y="6858000"/>
            <a:ext cx="21071071" cy="66407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buSzPts val="1200"/>
              <a:tabLst>
                <a:tab pos="1336675" algn="l"/>
                <a:tab pos="2695575" algn="l"/>
                <a:tab pos="4384675" algn="l"/>
                <a:tab pos="7900988" algn="l"/>
                <a:tab pos="9590088" algn="l"/>
                <a:tab pos="13809663" algn="l"/>
              </a:tabLst>
            </a:pPr>
            <a:r>
              <a:rPr lang="en-US" sz="3600" cap="small" dirty="0">
                <a:effectLst/>
                <a:latin typeface="Times New Roman" panose="02020603050405020304" pitchFamily="18" charset="0"/>
                <a:ea typeface="Times New Roman" panose="02020603050405020304" pitchFamily="18" charset="0"/>
              </a:rPr>
              <a:t>(25)	</a:t>
            </a:r>
            <a:r>
              <a:rPr lang="mn-MN" sz="3600" dirty="0">
                <a:effectLst/>
                <a:latin typeface="Times New Roman" panose="02020603050405020304" pitchFamily="18" charset="0"/>
                <a:ea typeface="Times New Roman" panose="02020603050405020304" pitchFamily="18" charset="0"/>
              </a:rPr>
              <a:t>śăλta	in	</a:t>
            </a:r>
            <a:r>
              <a:rPr lang="mn-MN" sz="3600" b="1" dirty="0">
                <a:effectLst/>
                <a:latin typeface="Times New Roman" panose="02020603050405020304" pitchFamily="18" charset="0"/>
                <a:ea typeface="Times New Roman" panose="02020603050405020304" pitchFamily="18" charset="0"/>
              </a:rPr>
              <a:t>ńań-əλ</a:t>
            </a:r>
            <a:r>
              <a:rPr lang="mn-MN" sz="3600" dirty="0">
                <a:effectLst/>
                <a:latin typeface="Times New Roman" panose="02020603050405020304" pitchFamily="18" charset="0"/>
                <a:ea typeface="Times New Roman" panose="02020603050405020304" pitchFamily="18" charset="0"/>
              </a:rPr>
              <a:t>	śi	wɛr-s-əλλe</a:t>
            </a:r>
            <a:r>
              <a:rPr lang="en-US" sz="3600" dirty="0">
                <a:effectLst/>
                <a:latin typeface="Times New Roman" panose="02020603050405020304" pitchFamily="18" charset="0"/>
                <a:ea typeface="Times New Roman" panose="02020603050405020304" pitchFamily="18" charset="0"/>
              </a:rPr>
              <a:t>,</a:t>
            </a:r>
            <a:r>
              <a:rPr lang="mn-MN" sz="3600" dirty="0">
                <a:effectLst/>
                <a:latin typeface="Times New Roman" panose="02020603050405020304" pitchFamily="18" charset="0"/>
                <a:ea typeface="Times New Roman" panose="02020603050405020304" pitchFamily="18" charset="0"/>
              </a:rPr>
              <a:t>	wɛr-s-əλλe</a:t>
            </a:r>
            <a:r>
              <a:rPr lang="en-US" sz="3600" dirty="0">
                <a:effectLst/>
                <a:latin typeface="Times New Roman" panose="02020603050405020304" pitchFamily="18" charset="0"/>
                <a:ea typeface="Times New Roman" panose="02020603050405020304" pitchFamily="18" charset="0"/>
              </a:rPr>
              <a:t>,</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95575" algn="l"/>
                <a:tab pos="4384675" algn="l"/>
                <a:tab pos="7900988" algn="l"/>
                <a:tab pos="9590088" algn="l"/>
                <a:tab pos="13809663" algn="l"/>
              </a:tabLst>
            </a:pPr>
            <a:r>
              <a:rPr lang="en-US" sz="3600" dirty="0">
                <a:effectLst/>
                <a:latin typeface="Times New Roman" panose="02020603050405020304" pitchFamily="18" charset="0"/>
                <a:ea typeface="Times New Roman" panose="02020603050405020304" pitchFamily="18" charset="0"/>
              </a:rPr>
              <a:t>	then</a:t>
            </a:r>
            <a:r>
              <a:rPr lang="mn-MN" sz="3600" dirty="0">
                <a:effectLst/>
                <a:latin typeface="Times New Roman" panose="02020603050405020304" pitchFamily="18" charset="0"/>
                <a:ea typeface="Times New Roman" panose="02020603050405020304" pitchFamily="18" charset="0"/>
              </a:rPr>
              <a:t>	now	</a:t>
            </a:r>
            <a:r>
              <a:rPr lang="en-US" sz="3600" dirty="0">
                <a:effectLst/>
                <a:latin typeface="Times New Roman" panose="02020603050405020304" pitchFamily="18" charset="0"/>
                <a:ea typeface="Times New Roman" panose="02020603050405020304" pitchFamily="18" charset="0"/>
              </a:rPr>
              <a:t>bread</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poss.3sg</a:t>
            </a:r>
            <a:r>
              <a:rPr lang="mn-MN" sz="3600" dirty="0">
                <a:effectLst/>
                <a:latin typeface="Times New Roman" panose="02020603050405020304" pitchFamily="18" charset="0"/>
                <a:ea typeface="Times New Roman" panose="02020603050405020304" pitchFamily="18" charset="0"/>
              </a:rPr>
              <a:t>	</a:t>
            </a:r>
            <a:r>
              <a:rPr lang="en-US" sz="3600" cap="small" dirty="0">
                <a:effectLst/>
                <a:latin typeface="Times New Roman" panose="02020603050405020304" pitchFamily="18" charset="0"/>
                <a:ea typeface="Times New Roman" panose="02020603050405020304" pitchFamily="18" charset="0"/>
              </a:rPr>
              <a:t>dem</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make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pst-3sg.sg</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make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pst-3sg.sg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01913" algn="l"/>
                <a:tab pos="4759325" algn="l"/>
                <a:tab pos="8510588" algn="l"/>
                <a:tab pos="10574338" algn="l"/>
                <a:tab pos="12028488" algn="l"/>
                <a:tab pos="14349413" algn="l"/>
              </a:tabLst>
            </a:pPr>
            <a:r>
              <a:rPr lang="en-US" sz="3600" dirty="0">
                <a:solidFill>
                  <a:srgbClr val="000000"/>
                </a:solidFill>
                <a:effectLst/>
                <a:latin typeface="Times New Roman" panose="02020603050405020304" pitchFamily="18" charset="0"/>
                <a:ea typeface="Times New Roman" panose="02020603050405020304" pitchFamily="18" charset="0"/>
              </a:rPr>
              <a:t>	</a:t>
            </a:r>
            <a:r>
              <a:rPr lang="mn-MN" sz="3600" dirty="0">
                <a:solidFill>
                  <a:srgbClr val="000000"/>
                </a:solidFill>
                <a:effectLst/>
                <a:latin typeface="Times New Roman" panose="02020603050405020304" pitchFamily="18" charset="0"/>
                <a:ea typeface="Times New Roman" panose="02020603050405020304" pitchFamily="18" charset="0"/>
              </a:rPr>
              <a:t>pa	imə</a:t>
            </a:r>
            <a:r>
              <a:rPr lang="en-US" sz="3600" dirty="0">
                <a:solidFill>
                  <a:srgbClr val="000000"/>
                </a:solidFill>
                <a:effectLst/>
                <a:latin typeface="Times New Roman" panose="02020603050405020304" pitchFamily="18" charset="0"/>
                <a:ea typeface="Times New Roman" panose="02020603050405020304" pitchFamily="18" charset="0"/>
              </a:rPr>
              <a:t>λ</a:t>
            </a:r>
            <a:r>
              <a:rPr lang="mn-MN" sz="3600" dirty="0">
                <a:solidFill>
                  <a:srgbClr val="000000"/>
                </a:solidFill>
                <a:effectLst/>
                <a:latin typeface="Times New Roman" panose="02020603050405020304" pitchFamily="18" charset="0"/>
                <a:ea typeface="Times New Roman" panose="02020603050405020304" pitchFamily="18" charset="0"/>
              </a:rPr>
              <a:t>tijən	</a:t>
            </a:r>
            <a:r>
              <a:rPr lang="mn-MN" sz="3600" b="1" dirty="0">
                <a:solidFill>
                  <a:srgbClr val="000000"/>
                </a:solidFill>
                <a:effectLst/>
                <a:latin typeface="Times New Roman" panose="02020603050405020304" pitchFamily="18" charset="0"/>
                <a:ea typeface="Times New Roman" panose="02020603050405020304" pitchFamily="18" charset="0"/>
              </a:rPr>
              <a:t>ńań-en</a:t>
            </a:r>
            <a:r>
              <a:rPr lang="mn-MN" sz="3600" dirty="0">
                <a:solidFill>
                  <a:srgbClr val="000000"/>
                </a:solidFill>
                <a:effectLst/>
                <a:latin typeface="Times New Roman" panose="02020603050405020304" pitchFamily="18" charset="0"/>
                <a:ea typeface="Times New Roman" panose="02020603050405020304" pitchFamily="18" charset="0"/>
              </a:rPr>
              <a:t>	jămijewa	nu</a:t>
            </a:r>
            <a:r>
              <a:rPr lang="en-US" sz="3600" dirty="0">
                <a:solidFill>
                  <a:srgbClr val="000000"/>
                </a:solidFill>
                <a:effectLst/>
                <a:latin typeface="Times New Roman" panose="02020603050405020304" pitchFamily="18" charset="0"/>
                <a:ea typeface="Times New Roman" panose="02020603050405020304" pitchFamily="18" charset="0"/>
              </a:rPr>
              <a:t>χ</a:t>
            </a:r>
            <a:r>
              <a:rPr lang="mn-MN" sz="3600" dirty="0">
                <a:solidFill>
                  <a:srgbClr val="000000"/>
                </a:solidFill>
                <a:effectLst/>
                <a:latin typeface="Times New Roman" panose="02020603050405020304" pitchFamily="18" charset="0"/>
                <a:ea typeface="Times New Roman" panose="02020603050405020304" pitchFamily="18" charset="0"/>
              </a:rPr>
              <a:t>	śi	ji-s,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601913" algn="l"/>
                <a:tab pos="4759325" algn="l"/>
                <a:tab pos="8510588" algn="l"/>
                <a:tab pos="10574338" algn="l"/>
                <a:tab pos="12028488" algn="l"/>
                <a:tab pos="14349413" algn="l"/>
              </a:tabLst>
            </a:pPr>
            <a:r>
              <a:rPr lang="en-US" sz="3600" cap="small" dirty="0">
                <a:effectLst/>
                <a:latin typeface="Times New Roman" panose="02020603050405020304" pitchFamily="18" charset="0"/>
                <a:ea typeface="Times New Roman" panose="02020603050405020304" pitchFamily="18" charset="0"/>
              </a:rPr>
              <a:t>	</a:t>
            </a:r>
            <a:r>
              <a:rPr lang="mn-MN" sz="3600" cap="small" dirty="0">
                <a:effectLst/>
                <a:latin typeface="Times New Roman" panose="02020603050405020304" pitchFamily="18" charset="0"/>
                <a:ea typeface="Times New Roman" panose="02020603050405020304" pitchFamily="18" charset="0"/>
              </a:rPr>
              <a:t>add</a:t>
            </a:r>
            <a:r>
              <a:rPr lang="mn-MN" sz="3600" dirty="0">
                <a:effectLst/>
                <a:latin typeface="Times New Roman" panose="02020603050405020304" pitchFamily="18" charset="0"/>
                <a:ea typeface="Times New Roman" panose="02020603050405020304" pitchFamily="18" charset="0"/>
              </a:rPr>
              <a:t>	finally	bread-</a:t>
            </a:r>
            <a:r>
              <a:rPr lang="mn-MN" sz="3600" cap="small" dirty="0">
                <a:effectLst/>
                <a:latin typeface="Times New Roman" panose="02020603050405020304" pitchFamily="18" charset="0"/>
                <a:ea typeface="Times New Roman" panose="02020603050405020304" pitchFamily="18" charset="0"/>
              </a:rPr>
              <a:t>poss.2sg</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nicely</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up</a:t>
            </a:r>
            <a:r>
              <a:rPr lang="mn-MN" sz="3600" dirty="0">
                <a:effectLst/>
                <a:latin typeface="Times New Roman" panose="02020603050405020304" pitchFamily="18" charset="0"/>
                <a:ea typeface="Times New Roman" panose="02020603050405020304" pitchFamily="18" charset="0"/>
              </a:rPr>
              <a:t>	</a:t>
            </a:r>
            <a:r>
              <a:rPr lang="mn-MN" sz="3600" cap="small" dirty="0">
                <a:effectLst/>
                <a:latin typeface="Times New Roman" panose="02020603050405020304" pitchFamily="18" charset="0"/>
                <a:ea typeface="Times New Roman" panose="02020603050405020304" pitchFamily="18" charset="0"/>
              </a:rPr>
              <a:t>emph</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[sg]</a:t>
            </a:r>
            <a:r>
              <a:rPr lang="mn-MN" sz="3600" dirty="0">
                <a:effectLst/>
                <a:latin typeface="Times New Roman" panose="02020603050405020304" pitchFamily="18" charset="0"/>
                <a:ea typeface="Times New Roman" panose="02020603050405020304" pitchFamily="18" charset="0"/>
              </a:rPr>
              <a:t>	</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dirty="0">
                <a:solidFill>
                  <a:srgbClr val="000000"/>
                </a:solidFill>
                <a:effectLst/>
                <a:latin typeface="Times New Roman" panose="02020603050405020304" pitchFamily="18" charset="0"/>
                <a:ea typeface="Times New Roman" panose="02020603050405020304" pitchFamily="18" charset="0"/>
              </a:rPr>
              <a:t>	</a:t>
            </a:r>
            <a:r>
              <a:rPr lang="mn-MN" sz="3600" dirty="0">
                <a:solidFill>
                  <a:srgbClr val="000000"/>
                </a:solidFill>
                <a:effectLst/>
                <a:latin typeface="Times New Roman" panose="02020603050405020304" pitchFamily="18" charset="0"/>
                <a:ea typeface="Times New Roman" panose="02020603050405020304" pitchFamily="18" charset="0"/>
              </a:rPr>
              <a:t>wʉrta	ji-s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dirty="0">
                <a:effectLst/>
                <a:latin typeface="Times New Roman" panose="02020603050405020304" pitchFamily="18" charset="0"/>
                <a:ea typeface="Times New Roman" panose="02020603050405020304" pitchFamily="18" charset="0"/>
              </a:rPr>
              <a:t>	rosy</a:t>
            </a:r>
            <a:r>
              <a:rPr lang="mn-MN" sz="3600"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mn-MN" sz="3600" dirty="0">
                <a:effectLst/>
                <a:latin typeface="Times New Roman" panose="02020603050405020304" pitchFamily="18" charset="0"/>
                <a:ea typeface="Times New Roman" panose="02020603050405020304" pitchFamily="18" charset="0"/>
              </a:rPr>
              <a:t>-</a:t>
            </a:r>
            <a:r>
              <a:rPr lang="mn-MN" sz="3600" cap="small" dirty="0">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336675" algn="l"/>
                <a:tab pos="2070100" algn="l"/>
                <a:tab pos="3779838"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Now</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was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running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running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around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which</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did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earlier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to</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finally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bread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raised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nicely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became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rosy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field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text</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C38D9C5B-FAF8-42BF-ACA3-08961C0E0376}"/>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9334690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8" y="2972786"/>
            <a:ext cx="2214379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 Introducing the northern Khanty poss2 marker(S)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3905672"/>
            <a:ext cx="21867655" cy="7038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Uralic languages typically have (“extended”) </a:t>
            </a:r>
            <a:r>
              <a:rPr lang="en-US" sz="4400" b="1" dirty="0">
                <a:solidFill>
                  <a:srgbClr val="253957"/>
                </a:solidFill>
                <a:latin typeface="+mn-lt"/>
                <a:sym typeface="Arial Narrow"/>
              </a:rPr>
              <a:t>possessive marking in non-ownership contexts </a:t>
            </a:r>
            <a:r>
              <a:rPr lang="en-US" sz="4400" dirty="0">
                <a:solidFill>
                  <a:srgbClr val="253957"/>
                </a:solidFill>
                <a:latin typeface="+mn-lt"/>
                <a:sym typeface="Arial Narrow"/>
              </a:rPr>
              <a:t>(</a:t>
            </a:r>
            <a:r>
              <a:rPr lang="en-US" sz="4400" dirty="0" err="1">
                <a:solidFill>
                  <a:srgbClr val="253957"/>
                </a:solidFill>
                <a:latin typeface="+mn-lt"/>
                <a:sym typeface="Arial Narrow"/>
              </a:rPr>
              <a:t>Nikolaeva</a:t>
            </a:r>
            <a:r>
              <a:rPr lang="en-US" sz="4400" dirty="0">
                <a:solidFill>
                  <a:srgbClr val="253957"/>
                </a:solidFill>
                <a:latin typeface="+mn-lt"/>
                <a:sym typeface="Arial Narrow"/>
              </a:rPr>
              <a:t> 2003; </a:t>
            </a:r>
            <a:r>
              <a:rPr lang="en-US" sz="4400" dirty="0" err="1">
                <a:solidFill>
                  <a:srgbClr val="253957"/>
                </a:solidFill>
                <a:latin typeface="+mn-lt"/>
                <a:sym typeface="Arial Narrow"/>
              </a:rPr>
              <a:t>Körtvély</a:t>
            </a:r>
            <a:r>
              <a:rPr lang="en-US" sz="4400" dirty="0">
                <a:solidFill>
                  <a:srgbClr val="253957"/>
                </a:solidFill>
                <a:latin typeface="+mn-lt"/>
                <a:sym typeface="Arial Narrow"/>
              </a:rPr>
              <a:t> 2010; </a:t>
            </a:r>
            <a:r>
              <a:rPr lang="en-US" sz="4400" dirty="0" err="1">
                <a:solidFill>
                  <a:srgbClr val="253957"/>
                </a:solidFill>
                <a:latin typeface="+mn-lt"/>
                <a:sym typeface="Arial Narrow"/>
              </a:rPr>
              <a:t>Simonenko</a:t>
            </a:r>
            <a:r>
              <a:rPr lang="en-US" sz="4400" dirty="0">
                <a:solidFill>
                  <a:srgbClr val="253957"/>
                </a:solidFill>
                <a:latin typeface="+mn-lt"/>
                <a:sym typeface="Arial Narrow"/>
              </a:rPr>
              <a:t> 2017; Kiss, </a:t>
            </a:r>
            <a:r>
              <a:rPr lang="en-US" sz="4400" dirty="0" err="1">
                <a:solidFill>
                  <a:srgbClr val="253957"/>
                </a:solidFill>
                <a:latin typeface="+mn-lt"/>
                <a:sym typeface="Arial Narrow"/>
              </a:rPr>
              <a:t>Tánczos</a:t>
            </a:r>
            <a:r>
              <a:rPr lang="en-US" sz="4400" dirty="0">
                <a:solidFill>
                  <a:srgbClr val="253957"/>
                </a:solidFill>
                <a:latin typeface="+mn-lt"/>
                <a:sym typeface="Arial Narrow"/>
              </a:rPr>
              <a:t> 2018), </a:t>
            </a:r>
            <a:r>
              <a:rPr lang="en-US" sz="4400" i="1" dirty="0">
                <a:solidFill>
                  <a:srgbClr val="253957"/>
                </a:solidFill>
                <a:latin typeface="+mn-lt"/>
                <a:sym typeface="Arial Narrow"/>
              </a:rPr>
              <a:t>e. g.</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topic marker function of Northern Khanty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en-US" sz="4400" cap="small" dirty="0">
                <a:solidFill>
                  <a:srgbClr val="253957"/>
                </a:solidFill>
                <a:latin typeface="+mn-lt"/>
                <a:sym typeface="Arial Narrow"/>
              </a:rPr>
              <a:t>[poss.2sg] </a:t>
            </a:r>
            <a:r>
              <a:rPr lang="en-US" sz="4400" dirty="0">
                <a:solidFill>
                  <a:srgbClr val="253957"/>
                </a:solidFill>
                <a:latin typeface="+mn-lt"/>
                <a:sym typeface="Arial Narrow"/>
              </a:rPr>
              <a:t>(1)</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cap="small"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cap="small"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Or the </a:t>
            </a:r>
            <a:r>
              <a:rPr lang="en-US" sz="4400" dirty="0" err="1">
                <a:solidFill>
                  <a:srgbClr val="253957"/>
                </a:solidFill>
                <a:latin typeface="+mn-lt"/>
                <a:sym typeface="Arial Narrow"/>
              </a:rPr>
              <a:t>proprial</a:t>
            </a:r>
            <a:r>
              <a:rPr lang="en-US" sz="4400" dirty="0">
                <a:solidFill>
                  <a:srgbClr val="253957"/>
                </a:solidFill>
                <a:latin typeface="+mn-lt"/>
                <a:sym typeface="Arial Narrow"/>
              </a:rPr>
              <a:t> article function of the same marker (2) </a:t>
            </a:r>
            <a:r>
              <a:rPr lang="en-US" sz="3600" dirty="0">
                <a:solidFill>
                  <a:srgbClr val="253957"/>
                </a:solidFill>
                <a:latin typeface="+mn-lt"/>
                <a:sym typeface="Arial Narrow"/>
              </a:rPr>
              <a:t>(used with referential human names)</a:t>
            </a:r>
            <a:endParaRPr lang="en-US" sz="4400" dirty="0">
              <a:solidFill>
                <a:srgbClr val="253957"/>
              </a:solidFill>
              <a:latin typeface="+mn-lt"/>
              <a:sym typeface="Arial Narrow"/>
            </a:endParaRPr>
          </a:p>
        </p:txBody>
      </p:sp>
      <p:sp>
        <p:nvSpPr>
          <p:cNvPr id="13" name="TextBox 12">
            <a:extLst>
              <a:ext uri="{FF2B5EF4-FFF2-40B4-BE49-F238E27FC236}">
                <a16:creationId xmlns:a16="http://schemas.microsoft.com/office/drawing/2014/main" id="{5AA9D31C-2787-4658-A62F-6AC9D1A1023C}"/>
              </a:ext>
            </a:extLst>
          </p:cNvPr>
          <p:cNvSpPr txBox="1"/>
          <p:nvPr/>
        </p:nvSpPr>
        <p:spPr>
          <a:xfrm>
            <a:off x="1228566" y="6651077"/>
            <a:ext cx="21014948" cy="67946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4478338" algn="l"/>
                <a:tab pos="5462588" algn="l"/>
                <a:tab pos="9590088" algn="l"/>
                <a:tab pos="13176250" algn="l"/>
              </a:tabLst>
            </a:pPr>
            <a:r>
              <a:rPr lang="en-US" sz="3600" dirty="0">
                <a:effectLst/>
                <a:latin typeface="Times New Roman" panose="02020603050405020304" pitchFamily="18" charset="0"/>
                <a:ea typeface="Times New Roman" panose="02020603050405020304" pitchFamily="18" charset="0"/>
              </a:rPr>
              <a:t>(1)	</a:t>
            </a:r>
            <a:r>
              <a:rPr lang="en-US" sz="3600" b="1" dirty="0">
                <a:effectLst/>
                <a:latin typeface="Times New Roman" panose="02020603050405020304" pitchFamily="18" charset="0"/>
                <a:ea typeface="Times New Roman" panose="02020603050405020304" pitchFamily="18" charset="0"/>
              </a:rPr>
              <a:t>amp-</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ma	</a:t>
            </a:r>
            <a:r>
              <a:rPr lang="en-US" sz="3600" dirty="0" err="1">
                <a:effectLst/>
                <a:latin typeface="Times New Roman" panose="02020603050405020304" pitchFamily="18" charset="0"/>
                <a:ea typeface="Times New Roman" panose="02020603050405020304" pitchFamily="18" charset="0"/>
              </a:rPr>
              <a:t>pɛλ</a:t>
            </a:r>
            <a:r>
              <a:rPr lang="en-US" sz="3600" dirty="0">
                <a:effectLst/>
                <a:latin typeface="Times New Roman" panose="02020603050405020304" pitchFamily="18" charset="0"/>
                <a:ea typeface="Times New Roman" panose="02020603050405020304" pitchFamily="18" charset="0"/>
              </a:rPr>
              <a:t>-am-a	</a:t>
            </a:r>
            <a:r>
              <a:rPr lang="en-US" sz="3600" dirty="0" err="1">
                <a:effectLst/>
                <a:latin typeface="Times New Roman" panose="02020603050405020304" pitchFamily="18" charset="0"/>
                <a:ea typeface="Times New Roman" panose="02020603050405020304" pitchFamily="18" charset="0"/>
              </a:rPr>
              <a:t>χurət-ti</a:t>
            </a:r>
            <a:r>
              <a:rPr lang="en-US" sz="3600" dirty="0">
                <a:effectLst/>
                <a:latin typeface="Times New Roman" panose="02020603050405020304" pitchFamily="18" charset="0"/>
                <a:ea typeface="Times New Roman" panose="02020603050405020304" pitchFamily="18" charset="0"/>
              </a:rPr>
              <a:t>	pit-</a:t>
            </a:r>
            <a:r>
              <a:rPr lang="en-US" sz="3600" dirty="0" err="1">
                <a:effectLst/>
                <a:latin typeface="Times New Roman" panose="02020603050405020304" pitchFamily="18" charset="0"/>
                <a:ea typeface="Times New Roman" panose="02020603050405020304" pitchFamily="18" charset="0"/>
              </a:rPr>
              <a:t>əs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430338" algn="l"/>
                <a:tab pos="4478338" algn="l"/>
                <a:tab pos="5462588" algn="l"/>
                <a:tab pos="9590088" algn="l"/>
                <a:tab pos="13176250" algn="l"/>
              </a:tabLst>
            </a:pPr>
            <a:r>
              <a:rPr lang="en-US" sz="3600" dirty="0">
                <a:effectLst/>
                <a:latin typeface="Times New Roman" panose="02020603050405020304" pitchFamily="18" charset="0"/>
                <a:ea typeface="Times New Roman" panose="02020603050405020304" pitchFamily="18" charset="0"/>
              </a:rPr>
              <a:t>	dog-</a:t>
            </a:r>
            <a:r>
              <a:rPr lang="en-US" sz="3600" cap="small" dirty="0">
                <a:effectLst/>
                <a:latin typeface="Times New Roman" panose="02020603050405020304" pitchFamily="18" charset="0"/>
                <a:ea typeface="Times New Roman" panose="02020603050405020304" pitchFamily="18" charset="0"/>
              </a:rPr>
              <a:t>poss.2sg	I	</a:t>
            </a:r>
            <a:r>
              <a:rPr lang="en-US" sz="3600" dirty="0">
                <a:effectLst/>
                <a:latin typeface="Times New Roman" panose="02020603050405020304" pitchFamily="18" charset="0"/>
                <a:ea typeface="Times New Roman" panose="02020603050405020304" pitchFamily="18" charset="0"/>
              </a:rPr>
              <a:t>at-</a:t>
            </a:r>
            <a:r>
              <a:rPr lang="en-US" sz="3600" cap="small" dirty="0">
                <a:effectLst/>
                <a:latin typeface="Times New Roman" panose="02020603050405020304" pitchFamily="18" charset="0"/>
                <a:ea typeface="Times New Roman" panose="02020603050405020304" pitchFamily="18" charset="0"/>
              </a:rPr>
              <a:t>poss.1sg-dat	</a:t>
            </a:r>
            <a:r>
              <a:rPr lang="en-US" sz="3600" dirty="0">
                <a:effectLst/>
                <a:latin typeface="Times New Roman" panose="02020603050405020304" pitchFamily="18" charset="0"/>
                <a:ea typeface="Times New Roman" panose="02020603050405020304" pitchFamily="18" charset="0"/>
              </a:rPr>
              <a:t>bark-</a:t>
            </a:r>
            <a:r>
              <a:rPr lang="en-US" sz="3600" cap="small" dirty="0" err="1">
                <a:effectLst/>
                <a:latin typeface="Times New Roman" panose="02020603050405020304" pitchFamily="18" charset="0"/>
                <a:ea typeface="Times New Roman" panose="02020603050405020304" pitchFamily="18" charset="0"/>
              </a:rPr>
              <a:t>nfin.npst</a:t>
            </a:r>
            <a:r>
              <a:rPr lang="en-US" sz="3600" cap="small"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430338" algn="l"/>
                <a:tab pos="4478338" algn="l"/>
                <a:tab pos="5462588" algn="l"/>
                <a:tab pos="9590088" algn="l"/>
                <a:tab pos="13176250" algn="l"/>
              </a:tabLst>
            </a:pPr>
            <a:r>
              <a:rPr lang="en-US" sz="3600" dirty="0">
                <a:effectLst/>
                <a:latin typeface="Times New Roman" panose="02020603050405020304" pitchFamily="18" charset="0"/>
                <a:ea typeface="Times New Roman" panose="02020603050405020304" pitchFamily="18" charset="0"/>
              </a:rPr>
              <a:t>	‘{I was walking along the street when I saw a dog.} </a:t>
            </a:r>
            <a:r>
              <a:rPr lang="en-US" sz="3600" b="1" dirty="0">
                <a:effectLst/>
                <a:latin typeface="Times New Roman" panose="02020603050405020304" pitchFamily="18" charset="0"/>
                <a:ea typeface="Times New Roman" panose="02020603050405020304" pitchFamily="18" charset="0"/>
              </a:rPr>
              <a:t>The dog </a:t>
            </a:r>
            <a:r>
              <a:rPr lang="en-US" sz="3600" dirty="0">
                <a:effectLst/>
                <a:latin typeface="Times New Roman" panose="02020603050405020304" pitchFamily="18" charset="0"/>
                <a:ea typeface="Times New Roman" panose="02020603050405020304" pitchFamily="18" charset="0"/>
              </a:rPr>
              <a:t>started barking at me’.</a:t>
            </a:r>
          </a:p>
          <a:p>
            <a:pPr algn="just">
              <a:lnSpc>
                <a:spcPct val="150000"/>
              </a:lnSpc>
              <a:tabLst>
                <a:tab pos="1430338" algn="l"/>
                <a:tab pos="4478338" algn="l"/>
                <a:tab pos="5462588" algn="l"/>
                <a:tab pos="9590088" algn="l"/>
                <a:tab pos="13176250" algn="l"/>
              </a:tabLst>
            </a:pPr>
            <a:r>
              <a:rPr lang="en-US" sz="3600" dirty="0">
                <a:latin typeface="Times New Roman" panose="02020603050405020304" pitchFamily="18" charset="0"/>
                <a:ea typeface="Times New Roman" panose="02020603050405020304" pitchFamily="18" charset="0"/>
              </a:rPr>
              <a:t>	Not: ‘your dog’</a:t>
            </a:r>
          </a:p>
          <a:p>
            <a:pPr algn="just">
              <a:lnSpc>
                <a:spcPct val="150000"/>
              </a:lnSpc>
              <a:tabLst>
                <a:tab pos="1077913" algn="l"/>
                <a:tab pos="2601913" algn="l"/>
                <a:tab pos="5462588" algn="l"/>
                <a:tab pos="6542088" algn="l"/>
                <a:tab pos="10128250" algn="l"/>
                <a:tab pos="13176250" algn="l"/>
              </a:tabLst>
            </a:pP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349375" algn="l"/>
                <a:tab pos="1349375" algn="l"/>
                <a:tab pos="4384675" algn="l"/>
                <a:tab pos="7972425" algn="l"/>
                <a:tab pos="9590088" algn="l"/>
              </a:tabLst>
            </a:pPr>
            <a:r>
              <a:rPr lang="en-US" sz="3600" cap="small" dirty="0">
                <a:effectLst/>
                <a:latin typeface="Times New Roman" panose="02020603050405020304" pitchFamily="18" charset="0"/>
                <a:ea typeface="Times New Roman" panose="02020603050405020304" pitchFamily="18" charset="0"/>
              </a:rPr>
              <a:t>(2)	</a:t>
            </a:r>
            <a:r>
              <a:rPr lang="en-US" sz="3600" b="1" dirty="0" err="1">
                <a:effectLst/>
                <a:latin typeface="Times New Roman" panose="02020603050405020304" pitchFamily="18" charset="0"/>
                <a:ea typeface="Times New Roman" panose="02020603050405020304" pitchFamily="18" charset="0"/>
              </a:rPr>
              <a:t>wɵntər-en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sewr-əs</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tʉt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jʉχ</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384675" algn="l"/>
                <a:tab pos="7972425" algn="l"/>
                <a:tab pos="9590088" algn="l"/>
              </a:tabLst>
            </a:pPr>
            <a:r>
              <a:rPr lang="en-US" sz="3600" dirty="0">
                <a:effectLst/>
                <a:latin typeface="Times New Roman" panose="02020603050405020304" pitchFamily="18" charset="0"/>
                <a:ea typeface="Times New Roman" panose="02020603050405020304" pitchFamily="18" charset="0"/>
              </a:rPr>
              <a:t>	A.-</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cleave-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	</a:t>
            </a:r>
            <a:r>
              <a:rPr lang="en-US" sz="3600" dirty="0">
                <a:effectLst/>
                <a:latin typeface="Times New Roman" panose="02020603050405020304" pitchFamily="18" charset="0"/>
                <a:ea typeface="Times New Roman" panose="02020603050405020304" pitchFamily="18" charset="0"/>
              </a:rPr>
              <a:t>fire	wood</a:t>
            </a: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350645" algn="l"/>
                <a:tab pos="2610485" algn="l"/>
              </a:tabLst>
            </a:pPr>
            <a:r>
              <a:rPr lang="en-US" sz="3600" dirty="0">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cleaved</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log</a:t>
            </a:r>
            <a:r>
              <a:rPr lang="ru-RU" sz="3600" dirty="0">
                <a:effectLst/>
                <a:latin typeface="Times New Roman" panose="02020603050405020304" pitchFamily="18" charset="0"/>
                <a:ea typeface="MS Mincho" panose="02020609040205080304" pitchFamily="49" charset="-128"/>
              </a:rPr>
              <a:t>’.</a:t>
            </a:r>
            <a:r>
              <a:rPr lang="en-US" sz="3600" dirty="0">
                <a:effectLst/>
                <a:latin typeface="Times New Roman" panose="02020603050405020304" pitchFamily="18" charset="0"/>
                <a:ea typeface="MS Mincho" panose="02020609040205080304" pitchFamily="49" charset="-128"/>
              </a:rPr>
              <a:t> Not: ‘your Andrej’</a:t>
            </a:r>
            <a:endParaRPr lang="en-US" sz="3600" b="1" dirty="0">
              <a:effectLst/>
              <a:latin typeface="Times New Roman" panose="02020603050405020304" pitchFamily="18" charset="0"/>
              <a:ea typeface="Times New Roman" panose="02020603050405020304" pitchFamily="18" charset="0"/>
            </a:endParaRPr>
          </a:p>
        </p:txBody>
      </p:sp>
      <p:sp>
        <p:nvSpPr>
          <p:cNvPr id="11" name="Название подразделения, лаборатории, факультета и т.д.">
            <a:extLst>
              <a:ext uri="{FF2B5EF4-FFF2-40B4-BE49-F238E27FC236}">
                <a16:creationId xmlns:a16="http://schemas.microsoft.com/office/drawing/2014/main" id="{E8884E04-ADA1-4712-908D-A107D33A09A6}"/>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29455182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analysis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40</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046473"/>
            <a:ext cx="22593279" cy="10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I model topicality in the relevant sense (</a:t>
            </a:r>
            <a:r>
              <a:rPr lang="en-US" sz="4400" dirty="0" err="1"/>
              <a:t>Nikolaeva</a:t>
            </a:r>
            <a:r>
              <a:rPr lang="en-US" sz="4400" dirty="0"/>
              <a:t> 2001: 7) as salience (</a:t>
            </a:r>
            <a:r>
              <a:rPr lang="en-US" sz="4400" dirty="0" err="1"/>
              <a:t>Barlew</a:t>
            </a:r>
            <a:r>
              <a:rPr lang="en-US" sz="4400" dirty="0"/>
              <a:t> 2014) </a:t>
            </a:r>
            <a:r>
              <a:rPr lang="en-US" sz="3600" dirty="0"/>
              <a:t>(based on preliminary data)</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i="1" dirty="0" err="1"/>
              <a:t>i</a:t>
            </a:r>
            <a:r>
              <a:rPr lang="en-US" sz="4400" i="1" dirty="0"/>
              <a:t>. e.</a:t>
            </a:r>
            <a:r>
              <a:rPr lang="en-US" sz="4400" dirty="0"/>
              <a:t> </a:t>
            </a:r>
            <a:r>
              <a:rPr lang="en-US" sz="4400" b="1" dirty="0"/>
              <a:t>a topical referent is necessarily salient </a:t>
            </a:r>
            <a:r>
              <a:rPr lang="en-US" sz="3600" dirty="0"/>
              <a:t>(attended to by the Speaker and the Addressee)</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cf.</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structure no longer contains a Possessor</a:t>
            </a:r>
          </a:p>
          <a:p>
            <a:pPr algn="l">
              <a:spcBef>
                <a:spcPts val="2800"/>
              </a:spcBef>
              <a:buSzPct val="100000"/>
              <a:defRPr sz="2800">
                <a:solidFill>
                  <a:srgbClr val="253957"/>
                </a:solidFill>
                <a:latin typeface="+mn-lt"/>
                <a:ea typeface="+mn-ea"/>
                <a:cs typeface="+mn-cs"/>
                <a:sym typeface="Arial Narrow"/>
              </a:defRPr>
            </a:pPr>
            <a:endParaRPr lang="en-US" sz="44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5965824"/>
            <a:ext cx="22593279" cy="2562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3235325" algn="l"/>
                <a:tab pos="7173913" algn="l"/>
              </a:tabLst>
            </a:pPr>
            <a:r>
              <a:rPr lang="en-US" sz="3600" cap="small" dirty="0">
                <a:effectLst/>
                <a:latin typeface="Times New Roman" panose="02020603050405020304" pitchFamily="18" charset="0"/>
                <a:ea typeface="Times New Roman" panose="02020603050405020304" pitchFamily="18" charset="0"/>
              </a:rPr>
              <a:t>(38)	</a:t>
            </a:r>
            <a:r>
              <a:rPr lang="ru-RU" sz="3600" dirty="0">
                <a:effectLst/>
                <a:latin typeface="Times New Roman" panose="02020603050405020304" pitchFamily="18" charset="0"/>
                <a:ea typeface="MS Mincho" panose="02020609040205080304" pitchFamily="49" charset="-128"/>
              </a:rPr>
              <a:t>||</a:t>
            </a:r>
            <a:r>
              <a:rPr lang="en-US" sz="3600" cap="small" dirty="0">
                <a:effectLst/>
                <a:latin typeface="Times New Roman" panose="02020603050405020304" pitchFamily="18" charset="0"/>
                <a:ea typeface="MS Mincho" panose="02020609040205080304" pitchFamily="49" charset="-128"/>
              </a:rPr>
              <a:t>top</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ru-RU" sz="3600" dirty="0" err="1">
                <a:effectLst/>
                <a:latin typeface="Times New Roman" panose="02020603050405020304" pitchFamily="18" charset="0"/>
                <a:ea typeface="MS Mincho" panose="02020609040205080304" pitchFamily="49" charset="-128"/>
              </a:rPr>
              <a:t>λs</a:t>
            </a:r>
            <a:r>
              <a:rPr lang="en-US" sz="3600" baseline="-25000" dirty="0">
                <a:effectLst/>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a:t>
            </a:r>
            <a:r>
              <a:rPr lang="ru-RU" sz="3600" dirty="0">
                <a:effectLst/>
                <a:latin typeface="Times New Roman" panose="02020603050405020304" pitchFamily="18" charset="0"/>
                <a:ea typeface="MS Mincho" panose="02020609040205080304" pitchFamily="49" charset="-128"/>
              </a:rPr>
              <a:t>: </a:t>
            </a:r>
            <a:r>
              <a:rPr lang="ru-RU" sz="3600" dirty="0">
                <a:effectLst/>
                <a:latin typeface="Cambria Math" panose="02040503050406030204" pitchFamily="18" charset="0"/>
                <a:ea typeface="MS Mincho" panose="02020609040205080304" pitchFamily="49" charset="-128"/>
                <a:cs typeface="Cambria Math" panose="02040503050406030204" pitchFamily="18" charset="0"/>
              </a:rPr>
              <a:t>∃</a:t>
            </a:r>
            <a:r>
              <a:rPr lang="ru-RU" sz="3600" dirty="0">
                <a:effectLst/>
                <a:latin typeface="Times New Roman" panose="02020603050405020304" pitchFamily="18" charset="0"/>
                <a:ea typeface="MS Mincho" panose="02020609040205080304" pitchFamily="49" charset="-128"/>
              </a:rPr>
              <a:t>!x[P(x)(s</a:t>
            </a:r>
            <a:r>
              <a:rPr lang="en-US" sz="3600"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 </a:t>
            </a:r>
            <a:r>
              <a:rPr lang="ru-RU" sz="3600" dirty="0">
                <a:effectLst/>
                <a:highlight>
                  <a:srgbClr val="FFFF00"/>
                </a:highligh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sal</a:t>
            </a:r>
            <a:r>
              <a:rPr lang="ru-RU" sz="3600" dirty="0">
                <a:effectLst/>
                <a:highlight>
                  <a:srgbClr val="FFFF00"/>
                </a:highlight>
                <a:latin typeface="Times New Roman" panose="02020603050405020304" pitchFamily="18" charset="0"/>
                <a:ea typeface="Yu Mincho" panose="02020400000000000000" pitchFamily="18" charset="-128"/>
              </a:rPr>
              <a:t>(x, c)</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ιx</a:t>
            </a:r>
            <a:r>
              <a:rPr lang="ru-RU" sz="3600" dirty="0">
                <a:effectLst/>
                <a:latin typeface="Times New Roman" panose="02020603050405020304" pitchFamily="18" charset="0"/>
                <a:ea typeface="MS Mincho" panose="02020609040205080304" pitchFamily="49" charset="-128"/>
              </a:rPr>
              <a:t>[P(x)(s</a:t>
            </a:r>
            <a:r>
              <a:rPr lang="en-US" sz="3600"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a:t>
            </a:r>
            <a:endParaRPr lang="en-US" sz="3600" dirty="0">
              <a:effectLst/>
              <a:latin typeface="Times New Roman" panose="02020603050405020304" pitchFamily="18" charset="0"/>
              <a:ea typeface="MS Mincho" panose="02020609040205080304" pitchFamily="49" charset="-128"/>
            </a:endParaRPr>
          </a:p>
          <a:p>
            <a:pPr lvl="0" algn="just" fontAlgn="base">
              <a:lnSpc>
                <a:spcPct val="150000"/>
              </a:lnSpc>
              <a:spcBef>
                <a:spcPts val="600"/>
              </a:spcBef>
              <a:buSzPts val="1200"/>
              <a:tabLst>
                <a:tab pos="1336675" algn="l"/>
                <a:tab pos="3235325" algn="l"/>
                <a:tab pos="7173913" algn="l"/>
              </a:tabLst>
            </a:pPr>
            <a:r>
              <a:rPr lang="en-US" sz="3600" dirty="0">
                <a:effectLst/>
                <a:latin typeface="Times New Roman" panose="02020603050405020304" pitchFamily="18" charset="0"/>
                <a:ea typeface="MS Mincho" panose="02020609040205080304" pitchFamily="49" charset="-128"/>
              </a:rPr>
              <a:t>	where </a:t>
            </a:r>
            <a:r>
              <a:rPr lang="en-US" sz="3600" dirty="0" err="1">
                <a:effectLst/>
                <a:latin typeface="Times New Roman" panose="02020603050405020304" pitchFamily="18" charset="0"/>
                <a:ea typeface="MS Mincho" panose="02020609040205080304" pitchFamily="49" charset="-128"/>
              </a:rPr>
              <a:t>sal</a:t>
            </a:r>
            <a:r>
              <a:rPr lang="en-US" sz="3600" dirty="0">
                <a:effectLst/>
                <a:latin typeface="Times New Roman" panose="02020603050405020304" pitchFamily="18" charset="0"/>
                <a:ea typeface="MS Mincho" panose="02020609040205080304" pitchFamily="49" charset="-128"/>
              </a:rPr>
              <a:t>(x, c) is the property of being a salient discourse referent in context </a:t>
            </a:r>
            <a:r>
              <a:rPr lang="en-US" sz="3600" i="1" dirty="0">
                <a:effectLst/>
                <a:latin typeface="Times New Roman" panose="02020603050405020304" pitchFamily="18" charset="0"/>
                <a:ea typeface="MS Mincho" panose="02020609040205080304" pitchFamily="49" charset="-128"/>
              </a:rPr>
              <a:t>c </a:t>
            </a:r>
            <a:r>
              <a:rPr lang="en-US" sz="2800" dirty="0">
                <a:effectLst/>
                <a:latin typeface="Times New Roman" panose="02020603050405020304" pitchFamily="18" charset="0"/>
                <a:ea typeface="MS Mincho" panose="02020609040205080304" pitchFamily="49" charset="-128"/>
              </a:rPr>
              <a:t>(see </a:t>
            </a:r>
            <a:r>
              <a:rPr lang="en-US" sz="2800" dirty="0" err="1">
                <a:effectLst/>
                <a:latin typeface="Times New Roman" panose="02020603050405020304" pitchFamily="18" charset="0"/>
                <a:ea typeface="MS Mincho" panose="02020609040205080304" pitchFamily="49" charset="-128"/>
              </a:rPr>
              <a:t>Barlew</a:t>
            </a:r>
            <a:r>
              <a:rPr lang="en-US" sz="2800" dirty="0">
                <a:effectLst/>
                <a:latin typeface="Times New Roman" panose="02020603050405020304" pitchFamily="18" charset="0"/>
                <a:ea typeface="MS Mincho" panose="02020609040205080304" pitchFamily="49" charset="-128"/>
              </a:rPr>
              <a:t> 2014 for a technical definition); </a:t>
            </a:r>
            <a:r>
              <a:rPr lang="en-US" sz="3600" dirty="0">
                <a:effectLst/>
                <a:latin typeface="Times New Roman" panose="02020603050405020304" pitchFamily="18" charset="0"/>
                <a:ea typeface="MS Mincho" panose="02020609040205080304" pitchFamily="49" charset="-128"/>
              </a:rPr>
              <a:t>when defined the function returns the unique </a:t>
            </a:r>
            <a:r>
              <a:rPr lang="en-US" sz="3600" i="1" dirty="0">
                <a:effectLst/>
                <a:latin typeface="Times New Roman" panose="02020603050405020304" pitchFamily="18" charset="0"/>
                <a:ea typeface="MS Mincho" panose="02020609040205080304" pitchFamily="49" charset="-128"/>
              </a:rPr>
              <a:t>x</a:t>
            </a:r>
            <a:r>
              <a:rPr lang="en-US" sz="3600" dirty="0">
                <a:effectLst/>
                <a:latin typeface="Times New Roman" panose="02020603050405020304" pitchFamily="18" charset="0"/>
                <a:ea typeface="MS Mincho" panose="02020609040205080304" pitchFamily="49" charset="-128"/>
              </a:rPr>
              <a:t> that is a P in the situation </a:t>
            </a:r>
            <a:r>
              <a:rPr lang="en-US" sz="3600" i="1" dirty="0" err="1">
                <a:effectLst/>
                <a:latin typeface="Times New Roman" panose="02020603050405020304" pitchFamily="18" charset="0"/>
                <a:ea typeface="MS Mincho" panose="02020609040205080304" pitchFamily="49" charset="-128"/>
              </a:rPr>
              <a:t>s</a:t>
            </a:r>
            <a:r>
              <a:rPr lang="en-US" sz="3600" i="1" baseline="-25000" dirty="0" err="1">
                <a:effectLst/>
                <a:latin typeface="Times New Roman" panose="02020603050405020304" pitchFamily="18" charset="0"/>
                <a:ea typeface="MS Mincho" panose="02020609040205080304" pitchFamily="49" charset="-128"/>
              </a:rPr>
              <a:t>r</a:t>
            </a:r>
            <a:endParaRPr lang="ru-RU" sz="36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C4A03BC1-4395-45E4-83B6-506C2C853302}"/>
              </a:ext>
            </a:extLst>
          </p:cNvPr>
          <p:cNvSpPr txBox="1"/>
          <p:nvPr/>
        </p:nvSpPr>
        <p:spPr>
          <a:xfrm>
            <a:off x="1227042" y="9511240"/>
            <a:ext cx="21071071"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(39)	</a:t>
            </a:r>
            <a:r>
              <a:rPr lang="ru-RU" sz="3600" dirty="0">
                <a:effectLst/>
                <a:latin typeface="Times New Roman" panose="02020603050405020304" pitchFamily="18" charset="0"/>
                <a:ea typeface="MS Mincho" panose="02020609040205080304" pitchFamily="49" charset="-128"/>
              </a:rPr>
              <a:t>||</a:t>
            </a:r>
            <a:r>
              <a:rPr lang="ru-RU" sz="3600" cap="small" dirty="0" err="1">
                <a:effectLst/>
                <a:latin typeface="Times New Roman" panose="02020603050405020304" pitchFamily="18" charset="0"/>
                <a:ea typeface="MS Mincho" panose="02020609040205080304" pitchFamily="49" charset="-128"/>
              </a:rPr>
              <a:t>assoc</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en-US" sz="3600" dirty="0" err="1">
                <a:effectLst/>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a:t>
            </a:r>
            <a:r>
              <a:rPr lang="ru-RU" sz="3600" dirty="0" err="1">
                <a:effectLst/>
                <a:highlight>
                  <a:srgbClr val="FFFF00"/>
                </a:highlight>
                <a:latin typeface="Times New Roman" panose="02020603050405020304" pitchFamily="18" charset="0"/>
                <a:ea typeface="MS Mincho" panose="02020609040205080304" pitchFamily="49" charset="-128"/>
              </a:rPr>
              <a:t>λy</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!x[</a:t>
            </a:r>
            <a:r>
              <a:rPr lang="pt-BR" sz="3600" dirty="0">
                <a:effectLst/>
                <a:latin typeface="Times New Roman" panose="02020603050405020304" pitchFamily="18" charset="0"/>
                <a:ea typeface="Yu Mincho" panose="02020400000000000000" pitchFamily="18" charset="-128"/>
              </a:rPr>
              <a:t>P(x)(s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 </a:t>
            </a:r>
            <a:r>
              <a:rPr lang="pt-BR" sz="3600" dirty="0">
                <a:effectLst/>
                <a:highlight>
                  <a:srgbClr val="FFFF00"/>
                </a:highlight>
                <a:latin typeface="Times New Roman" panose="02020603050405020304" pitchFamily="18" charset="0"/>
                <a:ea typeface="Yu Mincho" panose="02020400000000000000" pitchFamily="18" charset="-128"/>
              </a:rPr>
              <a:t>∧ g(i)(x)(y)(s</a:t>
            </a:r>
            <a:r>
              <a:rPr lang="pt-BR" sz="3600" baseline="-25000" dirty="0">
                <a:effectLst/>
                <a:highlight>
                  <a:srgbClr val="FFFF00"/>
                </a:highlight>
                <a:latin typeface="Times New Roman" panose="02020603050405020304" pitchFamily="18" charset="0"/>
                <a:ea typeface="Yu Mincho" panose="02020400000000000000" pitchFamily="18" charset="-128"/>
              </a:rPr>
              <a:t>r</a:t>
            </a:r>
            <a:r>
              <a:rPr lang="pt-BR" sz="3600" dirty="0">
                <a:effectLst/>
                <a:highlight>
                  <a:srgbClr val="FFFF00"/>
                </a:highligh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ιx</a:t>
            </a:r>
            <a:r>
              <a:rPr lang="ru-RU" sz="3600" dirty="0">
                <a:effectLst/>
                <a:latin typeface="Times New Roman" panose="02020603050405020304" pitchFamily="18" charset="0"/>
                <a:ea typeface="Yu Mincho" panose="02020400000000000000" pitchFamily="18" charset="-128"/>
              </a:rPr>
              <a:t>[P(x)</a:t>
            </a:r>
            <a:r>
              <a:rPr lang="en-US" sz="3600" dirty="0">
                <a:effectLst/>
                <a:latin typeface="Times New Roman" panose="02020603050405020304" pitchFamily="18" charset="0"/>
                <a:ea typeface="Yu Mincho" panose="02020400000000000000" pitchFamily="18" charset="-128"/>
              </a:rPr>
              <a:t>(</a:t>
            </a:r>
            <a:r>
              <a:rPr lang="en-US" sz="3600" dirty="0" err="1">
                <a:effectLst/>
                <a:latin typeface="Times New Roman" panose="02020603050405020304" pitchFamily="18" charset="0"/>
                <a:ea typeface="Yu Mincho" panose="02020400000000000000" pitchFamily="18" charset="-128"/>
              </a:rPr>
              <a:t>s</a:t>
            </a:r>
            <a:r>
              <a:rPr lang="en-US" sz="3600"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highlight>
                  <a:srgbClr val="FFFF00"/>
                </a:highligh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 g(i)(x)(y)</a:t>
            </a:r>
            <a:r>
              <a:rPr lang="en-US" sz="3600" dirty="0">
                <a:effectLst/>
                <a:highlight>
                  <a:srgbClr val="FFFF00"/>
                </a:highlight>
                <a:latin typeface="Times New Roman" panose="02020603050405020304" pitchFamily="18" charset="0"/>
                <a:ea typeface="Yu Mincho" panose="02020400000000000000" pitchFamily="18" charset="-128"/>
              </a:rPr>
              <a:t>(</a:t>
            </a:r>
            <a:r>
              <a:rPr lang="en-US" sz="3600" dirty="0" err="1">
                <a:effectLst/>
                <a:highlight>
                  <a:srgbClr val="FFFF00"/>
                </a:highlight>
                <a:latin typeface="Times New Roman" panose="02020603050405020304" pitchFamily="18" charset="0"/>
                <a:ea typeface="Yu Mincho" panose="02020400000000000000" pitchFamily="18" charset="-128"/>
              </a:rPr>
              <a:t>s</a:t>
            </a:r>
            <a:r>
              <a:rPr lang="en-US" sz="3600" baseline="-25000" dirty="0" err="1">
                <a:effectLst/>
                <a:highlight>
                  <a:srgbClr val="FFFF00"/>
                </a:highlight>
                <a:latin typeface="Times New Roman" panose="02020603050405020304" pitchFamily="18" charset="0"/>
                <a:ea typeface="Yu Mincho" panose="02020400000000000000" pitchFamily="18" charset="-128"/>
              </a:rPr>
              <a:t>r</a:t>
            </a:r>
            <a:r>
              <a:rPr lang="en-US" sz="3600" dirty="0">
                <a:effectLst/>
                <a:highlight>
                  <a:srgbClr val="FFFF00"/>
                </a:highligh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a:t>
            </a:r>
            <a:endParaRPr lang="en-US" sz="3600" dirty="0">
              <a:effectLst/>
              <a:latin typeface="Times New Roman" panose="02020603050405020304" pitchFamily="18" charset="0"/>
              <a:ea typeface="Yu Mincho" panose="02020400000000000000" pitchFamily="18" charset="-128"/>
            </a:endParaRPr>
          </a:p>
        </p:txBody>
      </p:sp>
      <p:sp>
        <p:nvSpPr>
          <p:cNvPr id="11" name="TextBox 10">
            <a:extLst>
              <a:ext uri="{FF2B5EF4-FFF2-40B4-BE49-F238E27FC236}">
                <a16:creationId xmlns:a16="http://schemas.microsoft.com/office/drawing/2014/main" id="{A6D91F14-DA17-4452-8DC5-277F77BCB9F7}"/>
              </a:ext>
            </a:extLst>
          </p:cNvPr>
          <p:cNvSpPr txBox="1"/>
          <p:nvPr/>
        </p:nvSpPr>
        <p:spPr>
          <a:xfrm>
            <a:off x="1175524" y="11645368"/>
            <a:ext cx="20571513"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(40)	The structure of </a:t>
            </a:r>
            <a:r>
              <a:rPr lang="en-US" sz="36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 with </a:t>
            </a:r>
            <a:r>
              <a:rPr lang="en-US" sz="3600" cap="small" dirty="0">
                <a:effectLst/>
                <a:latin typeface="Times New Roman" panose="02020603050405020304" pitchFamily="18" charset="0"/>
                <a:ea typeface="Times New Roman" panose="02020603050405020304" pitchFamily="18" charset="0"/>
              </a:rPr>
              <a:t>top</a:t>
            </a:r>
          </a:p>
          <a:p>
            <a:pPr lvl="0" algn="just" fontAlgn="base">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	[ [</a:t>
            </a:r>
            <a:r>
              <a:rPr lang="en-US" sz="3600" cap="small" dirty="0">
                <a:effectLst/>
                <a:latin typeface="Times New Roman" panose="02020603050405020304" pitchFamily="18" charset="0"/>
                <a:ea typeface="Times New Roman" panose="02020603050405020304" pitchFamily="18" charset="0"/>
              </a:rPr>
              <a:t>top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t>
            </a:r>
            <a:r>
              <a:rPr lang="en-US" sz="3600"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NP </a:t>
            </a:r>
            <a:r>
              <a:rPr lang="en-US" sz="3600" baseline="-250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a:t>
            </a:r>
          </a:p>
        </p:txBody>
      </p:sp>
      <p:sp>
        <p:nvSpPr>
          <p:cNvPr id="13" name="Название подразделения, лаборатории, факультета и т.д.">
            <a:extLst>
              <a:ext uri="{FF2B5EF4-FFF2-40B4-BE49-F238E27FC236}">
                <a16:creationId xmlns:a16="http://schemas.microsoft.com/office/drawing/2014/main" id="{41557CAE-9857-43C4-A836-2AC2025CB70D}"/>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2810296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topic marker -</a:t>
            </a:r>
            <a:r>
              <a:rPr lang="en-US" dirty="0" err="1"/>
              <a:t>en</a:t>
            </a:r>
            <a:r>
              <a:rPr lang="en-US" baseline="30000" dirty="0" err="1"/>
              <a:t>III</a:t>
            </a:r>
            <a:r>
              <a:rPr lang="en-US" dirty="0"/>
              <a:t>: covariation</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41</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337720"/>
            <a:ext cx="21514756"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b="1" dirty="0"/>
              <a:t>A </a:t>
            </a:r>
            <a:r>
              <a:rPr lang="en-US" sz="4400" b="1" cap="small" dirty="0"/>
              <a:t>top</a:t>
            </a:r>
            <a:r>
              <a:rPr lang="en-US" sz="4400" b="1" dirty="0"/>
              <a:t>-marked DP may vary in reference in presence of a higher quantifier </a:t>
            </a:r>
            <a:r>
              <a:rPr lang="en-US" sz="4400" dirty="0"/>
              <a:t>in the sentence </a:t>
            </a:r>
            <a:r>
              <a:rPr lang="en-US" sz="3600" dirty="0"/>
              <a:t>(see the literature on “donkey sentences”, Heim 1982, Schwarz 2009, </a:t>
            </a:r>
            <a:r>
              <a:rPr lang="en-US" sz="3600" dirty="0" err="1"/>
              <a:t>Elbourne</a:t>
            </a:r>
            <a:r>
              <a:rPr lang="en-US" sz="3600" dirty="0"/>
              <a:t> 2013 and references therein)</a:t>
            </a: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endParaRPr lang="en-US" sz="4400" b="1" dirty="0"/>
          </a:p>
          <a:p>
            <a:pPr algn="l">
              <a:spcBef>
                <a:spcPts val="2800"/>
              </a:spcBef>
              <a:buSzPct val="100000"/>
              <a:defRPr sz="2800">
                <a:solidFill>
                  <a:srgbClr val="253957"/>
                </a:solidFill>
                <a:latin typeface="+mn-lt"/>
                <a:ea typeface="+mn-ea"/>
                <a:cs typeface="+mn-cs"/>
                <a:sym typeface="Arial Narrow"/>
              </a:defRPr>
            </a:pPr>
            <a:r>
              <a:rPr lang="en-US" sz="3600" dirty="0"/>
              <a:t>In the current system this is possible if </a:t>
            </a:r>
            <a:r>
              <a:rPr lang="en-US" sz="3600" b="1" dirty="0"/>
              <a:t>the Resource Situation pronoun in the dog DP is bound </a:t>
            </a:r>
            <a:r>
              <a:rPr lang="en-US" sz="3600" dirty="0"/>
              <a:t>by the </a:t>
            </a:r>
            <a:r>
              <a:rPr lang="el-GR" sz="3600" dirty="0"/>
              <a:t>Σ</a:t>
            </a:r>
            <a:r>
              <a:rPr lang="en-US" sz="3600" dirty="0"/>
              <a:t>-operator </a:t>
            </a:r>
            <a:r>
              <a:rPr lang="en-US" sz="3600" b="1" dirty="0"/>
              <a:t>and is </a:t>
            </a:r>
            <a:r>
              <a:rPr lang="en-US" sz="3600" dirty="0"/>
              <a:t>thus </a:t>
            </a:r>
            <a:r>
              <a:rPr lang="en-US" sz="3600" b="1" dirty="0"/>
              <a:t>interpreted w. r. t. a situation specified by the higher quantifier</a:t>
            </a:r>
            <a:endParaRPr lang="en-US" sz="36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5777880"/>
            <a:ext cx="21071071" cy="41477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49375" algn="l"/>
                <a:tab pos="1349375" algn="l"/>
                <a:tab pos="2790825" algn="l"/>
                <a:tab pos="4032250" algn="l"/>
                <a:tab pos="6002338" algn="l"/>
              </a:tabLst>
            </a:pPr>
            <a:r>
              <a:rPr lang="en-US" sz="3600" cap="small" dirty="0">
                <a:effectLst/>
                <a:latin typeface="Times New Roman" panose="02020603050405020304" pitchFamily="18" charset="0"/>
                <a:ea typeface="Times New Roman" panose="02020603050405020304" pitchFamily="18" charset="0"/>
              </a:rPr>
              <a:t>(41)	</a:t>
            </a:r>
            <a:r>
              <a:rPr lang="en-US" sz="3600" dirty="0" err="1">
                <a:effectLst/>
                <a:latin typeface="Times New Roman" panose="02020603050405020304" pitchFamily="18" charset="0"/>
                <a:ea typeface="Times New Roman" panose="02020603050405020304" pitchFamily="18" charset="0"/>
              </a:rPr>
              <a:t>kašəŋ</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śos</a:t>
            </a:r>
            <a:r>
              <a:rPr lang="en-US" sz="3600" dirty="0">
                <a:effectLst/>
                <a:latin typeface="Times New Roman" panose="02020603050405020304" pitchFamily="18" charset="0"/>
                <a:ea typeface="Times New Roman" panose="02020603050405020304" pitchFamily="18" charset="0"/>
              </a:rPr>
              <a:t>	amp	</a:t>
            </a:r>
            <a:r>
              <a:rPr lang="en-US" sz="3600" dirty="0" err="1">
                <a:effectLst/>
                <a:latin typeface="Times New Roman" panose="02020603050405020304" pitchFamily="18" charset="0"/>
                <a:ea typeface="Times New Roman" panose="02020603050405020304" pitchFamily="18" charset="0"/>
              </a:rPr>
              <a:t>šiwaλə</a:t>
            </a:r>
            <a:r>
              <a:rPr lang="en-US" sz="3600" dirty="0">
                <a:effectLst/>
                <a:latin typeface="Times New Roman" panose="02020603050405020304" pitchFamily="18" charset="0"/>
                <a:ea typeface="Times New Roman" panose="02020603050405020304" pitchFamily="18" charset="0"/>
              </a:rPr>
              <a:t>-t-</a:t>
            </a:r>
            <a:r>
              <a:rPr lang="en-US" sz="3600" dirty="0" err="1">
                <a:effectLst/>
                <a:latin typeface="Times New Roman" panose="02020603050405020304" pitchFamily="18" charset="0"/>
                <a:ea typeface="Times New Roman" panose="02020603050405020304" pitchFamily="18" charset="0"/>
              </a:rPr>
              <a:t>ɛm</a:t>
            </a:r>
            <a:r>
              <a:rPr lang="en-US" sz="3600" dirty="0">
                <a:effectLst/>
                <a:latin typeface="Times New Roman" panose="02020603050405020304" pitchFamily="18" charset="0"/>
                <a:ea typeface="Times New Roman" panose="02020603050405020304" pitchFamily="18" charset="0"/>
              </a:rPr>
              <a:t>-</a:t>
            </a:r>
            <a:r>
              <a:rPr lang="en-US" sz="3600" dirty="0" err="1">
                <a:effectLst/>
                <a:latin typeface="Times New Roman" panose="02020603050405020304" pitchFamily="18" charset="0"/>
                <a:ea typeface="Times New Roman" panose="02020603050405020304" pitchFamily="18" charset="0"/>
              </a:rPr>
              <a:t>ən</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2790825" algn="l"/>
                <a:tab pos="4032250" algn="l"/>
                <a:tab pos="6002338" algn="l"/>
              </a:tabLst>
            </a:pPr>
            <a:r>
              <a:rPr lang="en-US" sz="3600" dirty="0">
                <a:effectLst/>
                <a:latin typeface="Times New Roman" panose="02020603050405020304" pitchFamily="18" charset="0"/>
                <a:ea typeface="Times New Roman" panose="02020603050405020304" pitchFamily="18" charset="0"/>
              </a:rPr>
              <a:t>	every	hour	dog	see-</a:t>
            </a:r>
            <a:r>
              <a:rPr lang="en-US" sz="3600" cap="small" dirty="0">
                <a:effectLst/>
                <a:latin typeface="Times New Roman" panose="02020603050405020304" pitchFamily="18" charset="0"/>
                <a:ea typeface="Times New Roman" panose="02020603050405020304" pitchFamily="18" charset="0"/>
              </a:rPr>
              <a:t>nfin.npst-1sg-loc</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478338" algn="l"/>
                <a:tab pos="6448425" algn="l"/>
                <a:tab pos="10504488" algn="l"/>
              </a:tabLst>
            </a:pPr>
            <a:r>
              <a:rPr lang="en-US" sz="3600" b="1" dirty="0">
                <a:effectLst/>
                <a:latin typeface="Times New Roman" panose="02020603050405020304" pitchFamily="18" charset="0"/>
                <a:ea typeface="Times New Roman" panose="02020603050405020304" pitchFamily="18" charset="0"/>
              </a:rPr>
              <a:t>	amp-</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ma	</a:t>
            </a:r>
            <a:r>
              <a:rPr lang="en-US" sz="3600" dirty="0" err="1">
                <a:effectLst/>
                <a:latin typeface="Times New Roman" panose="02020603050405020304" pitchFamily="18" charset="0"/>
                <a:ea typeface="Times New Roman" panose="02020603050405020304" pitchFamily="18" charset="0"/>
              </a:rPr>
              <a:t>pɛλ</a:t>
            </a:r>
            <a:r>
              <a:rPr lang="en-US" sz="3600" dirty="0">
                <a:effectLst/>
                <a:latin typeface="Times New Roman" panose="02020603050405020304" pitchFamily="18" charset="0"/>
                <a:ea typeface="Times New Roman" panose="02020603050405020304" pitchFamily="18" charset="0"/>
              </a:rPr>
              <a:t>-am-a	</a:t>
            </a:r>
            <a:r>
              <a:rPr lang="en-US" sz="3600" dirty="0" err="1">
                <a:effectLst/>
                <a:latin typeface="Times New Roman" panose="02020603050405020304" pitchFamily="18" charset="0"/>
                <a:ea typeface="Times New Roman" panose="02020603050405020304" pitchFamily="18" charset="0"/>
              </a:rPr>
              <a:t>χurət</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478338" algn="l"/>
                <a:tab pos="6448425" algn="l"/>
                <a:tab pos="10504488" algn="l"/>
              </a:tabLst>
            </a:pPr>
            <a:r>
              <a:rPr lang="en-US" sz="3600" dirty="0">
                <a:effectLst/>
                <a:latin typeface="Times New Roman" panose="02020603050405020304" pitchFamily="18" charset="0"/>
                <a:ea typeface="Times New Roman" panose="02020603050405020304" pitchFamily="18" charset="0"/>
              </a:rPr>
              <a:t>	dog-</a:t>
            </a:r>
            <a:r>
              <a:rPr lang="en-US" sz="3600" cap="small" dirty="0">
                <a:effectLst/>
                <a:latin typeface="Times New Roman" panose="02020603050405020304" pitchFamily="18" charset="0"/>
                <a:ea typeface="Times New Roman" panose="02020603050405020304" pitchFamily="18" charset="0"/>
              </a:rPr>
              <a:t>poss.2sg	</a:t>
            </a:r>
            <a:r>
              <a:rPr lang="en-US" sz="3600" dirty="0">
                <a:effectLst/>
                <a:latin typeface="Times New Roman" panose="02020603050405020304" pitchFamily="18" charset="0"/>
                <a:ea typeface="Times New Roman" panose="02020603050405020304" pitchFamily="18" charset="0"/>
              </a:rPr>
              <a:t>I	at-</a:t>
            </a:r>
            <a:r>
              <a:rPr lang="en-US" sz="3600" cap="small" dirty="0">
                <a:effectLst/>
                <a:latin typeface="Times New Roman" panose="02020603050405020304" pitchFamily="18" charset="0"/>
                <a:ea typeface="Times New Roman" panose="02020603050405020304" pitchFamily="18" charset="0"/>
              </a:rPr>
              <a:t>poss.1sg-dat	</a:t>
            </a:r>
            <a:r>
              <a:rPr lang="en-US" sz="3600" dirty="0">
                <a:effectLst/>
                <a:latin typeface="Times New Roman" panose="02020603050405020304" pitchFamily="18" charset="0"/>
                <a:ea typeface="Times New Roman" panose="02020603050405020304" pitchFamily="18" charset="0"/>
              </a:rPr>
              <a:t>bark-</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2790825"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Every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time</a:t>
            </a:r>
            <a:r>
              <a:rPr lang="ru-RU" sz="3600" dirty="0">
                <a:effectLst/>
                <a:latin typeface="Times New Roman" panose="02020603050405020304" pitchFamily="18" charset="0"/>
                <a:ea typeface="MS Mincho" panose="02020609040205080304" pitchFamily="49" charset="-128"/>
              </a:rPr>
              <a:t> I </a:t>
            </a:r>
            <a:r>
              <a:rPr lang="ru-RU" sz="3600" dirty="0" err="1">
                <a:effectLst/>
                <a:latin typeface="Times New Roman" panose="02020603050405020304" pitchFamily="18" charset="0"/>
                <a:ea typeface="MS Mincho" panose="02020609040205080304" pitchFamily="49" charset="-128"/>
              </a:rPr>
              <a:t>meet</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dog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barks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me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Sometimes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big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sometimes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smaller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dog</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766EBF9D-606F-404D-8FDB-009FED5633E7}"/>
              </a:ext>
            </a:extLst>
          </p:cNvPr>
          <p:cNvSpPr txBox="1"/>
          <p:nvPr/>
        </p:nvSpPr>
        <p:spPr>
          <a:xfrm>
            <a:off x="1269561" y="11115691"/>
            <a:ext cx="21867655"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 pos="17678400" algn="l"/>
              </a:tabLst>
            </a:pPr>
            <a:r>
              <a:rPr lang="en-US" sz="3600" cap="small" dirty="0">
                <a:effectLst/>
                <a:latin typeface="Times New Roman" panose="02020603050405020304" pitchFamily="18" charset="0"/>
                <a:ea typeface="Times New Roman" panose="02020603050405020304" pitchFamily="18" charset="0"/>
              </a:rPr>
              <a:t>(42)	</a:t>
            </a:r>
            <a:r>
              <a:rPr lang="ru-RU" sz="3600" dirty="0">
                <a:effectLst/>
                <a:latin typeface="Times New Roman" panose="02020603050405020304" pitchFamily="18" charset="0"/>
                <a:ea typeface="MS Mincho" panose="02020609040205080304" pitchFamily="49" charset="-128"/>
              </a:rPr>
              <a:t>|</a:t>
            </a:r>
            <a:r>
              <a:rPr lang="en-US" sz="3600" dirty="0">
                <a:effectLst/>
                <a:latin typeface="Times New Roman" panose="02020603050405020304" pitchFamily="18" charset="0"/>
                <a:ea typeface="MS Mincho" panose="02020609040205080304" pitchFamily="49" charset="-128"/>
              </a:rPr>
              <a:t>… [ [[every </a:t>
            </a:r>
            <a:r>
              <a:rPr lang="en-US" sz="3600" dirty="0" err="1">
                <a:effectLst/>
                <a:latin typeface="Times New Roman" panose="02020603050405020304" pitchFamily="18" charset="0"/>
                <a:ea typeface="MS Mincho" panose="02020609040205080304" pitchFamily="49" charset="-128"/>
              </a:rPr>
              <a:t>s</a:t>
            </a:r>
            <a:r>
              <a:rPr lang="en-US" sz="3600" baseline="-25000" dirty="0" err="1">
                <a:effectLst/>
                <a:latin typeface="Times New Roman" panose="02020603050405020304" pitchFamily="18" charset="0"/>
                <a:ea typeface="MS Mincho" panose="02020609040205080304" pitchFamily="49" charset="-128"/>
              </a:rPr>
              <a:t>r</a:t>
            </a:r>
            <a:r>
              <a:rPr lang="en-US" sz="3600" dirty="0">
                <a:effectLst/>
                <a:latin typeface="Times New Roman" panose="02020603050405020304" pitchFamily="18" charset="0"/>
                <a:ea typeface="MS Mincho" panose="02020609040205080304" pitchFamily="49" charset="-128"/>
              </a:rPr>
              <a:t>] time] … </a:t>
            </a:r>
            <a:r>
              <a:rPr lang="el-GR" sz="3600" dirty="0">
                <a:effectLst/>
                <a:latin typeface="Times New Roman" panose="02020603050405020304" pitchFamily="18" charset="0"/>
                <a:ea typeface="MS Mincho" panose="02020609040205080304" pitchFamily="49" charset="-128"/>
              </a:rPr>
              <a:t>Σ</a:t>
            </a:r>
            <a:r>
              <a:rPr lang="en-US" sz="3600" baseline="-25000" dirty="0">
                <a:effectLst/>
                <a:latin typeface="Times New Roman" panose="02020603050405020304" pitchFamily="18" charset="0"/>
                <a:ea typeface="MS Mincho" panose="02020609040205080304" pitchFamily="49" charset="-128"/>
              </a:rPr>
              <a:t>8</a:t>
            </a:r>
            <a:r>
              <a:rPr lang="en-US" sz="3600" dirty="0">
                <a:effectLst/>
                <a:latin typeface="Times New Roman" panose="02020603050405020304" pitchFamily="18" charset="0"/>
                <a:ea typeface="MS Mincho" panose="02020609040205080304" pitchFamily="49" charset="-128"/>
              </a:rPr>
              <a:t> [ … [</a:t>
            </a:r>
            <a:r>
              <a:rPr lang="en-US" sz="3600" i="1" dirty="0">
                <a:effectLst/>
                <a:latin typeface="Times New Roman" panose="02020603050405020304" pitchFamily="18" charset="0"/>
                <a:ea typeface="MS Mincho" panose="02020609040205080304" pitchFamily="49" charset="-128"/>
              </a:rPr>
              <a:t>pro</a:t>
            </a:r>
            <a:r>
              <a:rPr lang="en-US" sz="3600" dirty="0">
                <a:effectLst/>
                <a:latin typeface="Times New Roman" panose="02020603050405020304" pitchFamily="18" charset="0"/>
                <a:ea typeface="MS Mincho" panose="02020609040205080304" pitchFamily="49" charset="-128"/>
              </a:rPr>
              <a:t> [[</a:t>
            </a:r>
            <a:r>
              <a:rPr lang="en-US" sz="3600" cap="small" dirty="0">
                <a:effectLst/>
                <a:latin typeface="Times New Roman" panose="02020603050405020304" pitchFamily="18" charset="0"/>
                <a:ea typeface="MS Mincho" panose="02020609040205080304" pitchFamily="49" charset="-128"/>
              </a:rPr>
              <a:t>top</a:t>
            </a:r>
            <a:r>
              <a:rPr lang="en-US" sz="3600" dirty="0">
                <a:effectLst/>
                <a:latin typeface="Times New Roman" panose="02020603050405020304" pitchFamily="18" charset="0"/>
                <a:ea typeface="MS Mincho" panose="02020609040205080304" pitchFamily="49" charset="-128"/>
              </a:rPr>
              <a:t> s</a:t>
            </a:r>
            <a:r>
              <a:rPr lang="en-US" sz="3600" baseline="-25000" dirty="0">
                <a:effectLst/>
                <a:latin typeface="Times New Roman" panose="02020603050405020304" pitchFamily="18" charset="0"/>
                <a:ea typeface="MS Mincho" panose="02020609040205080304" pitchFamily="49" charset="-128"/>
              </a:rPr>
              <a:t>8</a:t>
            </a:r>
            <a:r>
              <a:rPr lang="en-US" sz="3600" dirty="0">
                <a:effectLst/>
                <a:latin typeface="Times New Roman" panose="02020603050405020304" pitchFamily="18" charset="0"/>
                <a:ea typeface="MS Mincho" panose="02020609040205080304" pitchFamily="49" charset="-128"/>
              </a:rPr>
              <a:t>] dog]] … ] ]</a:t>
            </a:r>
          </a:p>
          <a:p>
            <a:pPr lvl="0" algn="just" fontAlgn="base">
              <a:buSzPts val="1200"/>
              <a:tabLst>
                <a:tab pos="1430338" algn="l"/>
                <a:tab pos="17584738" algn="l"/>
              </a:tabLst>
            </a:pPr>
            <a:r>
              <a:rPr lang="en-US" sz="3600" dirty="0">
                <a:latin typeface="Times New Roman" panose="02020603050405020304" pitchFamily="18" charset="0"/>
                <a:ea typeface="MS Mincho" panose="02020609040205080304" pitchFamily="49" charset="-128"/>
              </a:rPr>
              <a:t>	(which roughly means) In every situation </a:t>
            </a:r>
            <a:r>
              <a:rPr lang="en-US" sz="3600" i="1" dirty="0">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MS Mincho" panose="02020609040205080304" pitchFamily="49" charset="-128"/>
              </a:rPr>
              <a:t>, in which I meet a dog, there is a situation </a:t>
            </a:r>
            <a:r>
              <a:rPr lang="en-US" sz="3600" i="1" dirty="0">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MS Mincho" panose="02020609040205080304" pitchFamily="49" charset="-128"/>
              </a:rPr>
              <a:t>, such that </a:t>
            </a:r>
            <a:r>
              <a:rPr lang="en-US" sz="3600" i="1" dirty="0">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MS Mincho" panose="02020609040205080304" pitchFamily="49" charset="-128"/>
              </a:rPr>
              <a:t> is a part of </a:t>
            </a:r>
            <a:r>
              <a:rPr lang="en-US" sz="3600" i="1" dirty="0">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MS Mincho" panose="02020609040205080304" pitchFamily="49" charset="-128"/>
              </a:rPr>
              <a:t>, and the unique dog in </a:t>
            </a:r>
            <a:r>
              <a:rPr lang="en-US" sz="3600" i="1" dirty="0">
                <a:latin typeface="Times New Roman" panose="02020603050405020304" pitchFamily="18" charset="0"/>
                <a:ea typeface="MS Mincho" panose="02020609040205080304" pitchFamily="49" charset="-128"/>
              </a:rPr>
              <a:t>s’</a:t>
            </a:r>
            <a:r>
              <a:rPr lang="en-US" sz="3600" dirty="0">
                <a:latin typeface="Times New Roman" panose="02020603050405020304" pitchFamily="18" charset="0"/>
                <a:ea typeface="MS Mincho" panose="02020609040205080304" pitchFamily="49" charset="-128"/>
              </a:rPr>
              <a:t> salient w. r. t. </a:t>
            </a:r>
            <a:r>
              <a:rPr lang="en-US" sz="3600" i="1" dirty="0">
                <a:latin typeface="Times New Roman" panose="02020603050405020304" pitchFamily="18" charset="0"/>
                <a:ea typeface="MS Mincho" panose="02020609040205080304" pitchFamily="49" charset="-128"/>
              </a:rPr>
              <a:t>c</a:t>
            </a:r>
            <a:r>
              <a:rPr lang="en-US" sz="3600" dirty="0">
                <a:latin typeface="Times New Roman" panose="02020603050405020304" pitchFamily="18" charset="0"/>
                <a:ea typeface="MS Mincho" panose="02020609040205080304" pitchFamily="49" charset="-128"/>
              </a:rPr>
              <a:t> barks at me in </a:t>
            </a:r>
            <a:r>
              <a:rPr lang="en-US" sz="3600" i="1" dirty="0">
                <a:latin typeface="Times New Roman" panose="02020603050405020304" pitchFamily="18" charset="0"/>
                <a:ea typeface="MS Mincho" panose="02020609040205080304" pitchFamily="49" charset="-128"/>
              </a:rPr>
              <a:t>s’	</a:t>
            </a:r>
            <a:r>
              <a:rPr lang="en-US" sz="2800" dirty="0">
                <a:latin typeface="Times New Roman" panose="02020603050405020304" pitchFamily="18" charset="0"/>
                <a:ea typeface="Yu Mincho" panose="02020400000000000000" pitchFamily="18" charset="-128"/>
              </a:rPr>
              <a:t>see Schwarz 2009 for details</a:t>
            </a:r>
            <a:endParaRPr lang="ru-RU" sz="3600" dirty="0">
              <a:effectLst/>
              <a:latin typeface="Times New Roman" panose="02020603050405020304" pitchFamily="18" charset="0"/>
              <a:ea typeface="MS Mincho" panose="02020609040205080304" pitchFamily="49" charset="-128"/>
            </a:endParaRPr>
          </a:p>
        </p:txBody>
      </p:sp>
      <p:sp>
        <p:nvSpPr>
          <p:cNvPr id="11" name="Название подразделения, лаборатории, факультета и т.д.">
            <a:extLst>
              <a:ext uri="{FF2B5EF4-FFF2-40B4-BE49-F238E27FC236}">
                <a16:creationId xmlns:a16="http://schemas.microsoft.com/office/drawing/2014/main" id="{344F9F9A-2571-42C2-A0FE-D069CB0CCCB5}"/>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16975334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losing indices I: </a:t>
            </a:r>
            <a:r>
              <a:rPr lang="en-US" dirty="0" err="1"/>
              <a:t>assoc</a:t>
            </a:r>
            <a:r>
              <a:rPr lang="en-US" dirty="0"/>
              <a:t> &gt; top</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42</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265712"/>
            <a:ext cx="22593279" cy="10543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I model topicality in the relevant sense (</a:t>
            </a:r>
            <a:r>
              <a:rPr lang="en-US" sz="4400" dirty="0" err="1"/>
              <a:t>Nikolaeva</a:t>
            </a:r>
            <a:r>
              <a:rPr lang="en-US" sz="4400" dirty="0"/>
              <a:t> 2001: 7) as salience (</a:t>
            </a:r>
            <a:r>
              <a:rPr lang="en-US" sz="4400" dirty="0" err="1"/>
              <a:t>Barlew</a:t>
            </a:r>
            <a:r>
              <a:rPr lang="en-US" sz="4400" dirty="0"/>
              <a:t> 2014) </a:t>
            </a:r>
            <a:r>
              <a:rPr lang="en-US" sz="3600" dirty="0"/>
              <a:t>(based on preliminary data)</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i="1" dirty="0" err="1"/>
              <a:t>i</a:t>
            </a:r>
            <a:r>
              <a:rPr lang="en-US" sz="4400" i="1" dirty="0"/>
              <a:t>. e.</a:t>
            </a:r>
            <a:r>
              <a:rPr lang="en-US" sz="4400" dirty="0"/>
              <a:t> </a:t>
            </a:r>
            <a:r>
              <a:rPr lang="en-US" sz="4400" b="1" dirty="0"/>
              <a:t>a topical referent is necessarily salient </a:t>
            </a:r>
            <a:r>
              <a:rPr lang="en-US" sz="4400" dirty="0"/>
              <a:t>(</a:t>
            </a:r>
            <a:r>
              <a:rPr kumimoji="0" lang="en-US" sz="3600" b="0" i="0" u="none" strike="noStrike" kern="0" cap="none" spc="0" normalizeH="0" baseline="0" noProof="0" dirty="0">
                <a:ln>
                  <a:noFill/>
                </a:ln>
                <a:solidFill>
                  <a:srgbClr val="253957"/>
                </a:solidFill>
                <a:effectLst/>
                <a:uLnTx/>
                <a:uFillTx/>
                <a:latin typeface="Arial Narrow"/>
                <a:sym typeface="Arial Narrow"/>
              </a:rPr>
              <a:t>with the indexical parts bold and underlined)</a:t>
            </a:r>
            <a:endParaRPr lang="en-US" sz="36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b="1" dirty="0"/>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cf.</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The structure no longer contains a Possessor</a:t>
            </a:r>
          </a:p>
          <a:p>
            <a:pPr algn="l">
              <a:spcBef>
                <a:spcPts val="2800"/>
              </a:spcBef>
              <a:buSzPct val="100000"/>
              <a:defRPr sz="2800">
                <a:solidFill>
                  <a:srgbClr val="253957"/>
                </a:solidFill>
                <a:latin typeface="+mn-lt"/>
                <a:ea typeface="+mn-ea"/>
                <a:cs typeface="+mn-cs"/>
                <a:sym typeface="Arial Narrow"/>
              </a:defRPr>
            </a:pPr>
            <a:endParaRPr lang="en-US" sz="4400" dirty="0"/>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5849888"/>
            <a:ext cx="22593279" cy="2562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3235325" algn="l"/>
                <a:tab pos="7173913" algn="l"/>
              </a:tabLst>
            </a:pPr>
            <a:r>
              <a:rPr lang="en-US" sz="3600" cap="small" dirty="0">
                <a:effectLst/>
                <a:latin typeface="Times New Roman" panose="02020603050405020304" pitchFamily="18" charset="0"/>
                <a:ea typeface="Times New Roman" panose="02020603050405020304" pitchFamily="18" charset="0"/>
              </a:rPr>
              <a:t>(43)	</a:t>
            </a:r>
            <a:r>
              <a:rPr lang="ru-RU" sz="3600" dirty="0">
                <a:effectLst/>
                <a:latin typeface="Times New Roman" panose="02020603050405020304" pitchFamily="18" charset="0"/>
                <a:ea typeface="MS Mincho" panose="02020609040205080304" pitchFamily="49" charset="-128"/>
              </a:rPr>
              <a:t>||</a:t>
            </a:r>
            <a:r>
              <a:rPr lang="en-US" sz="3600" cap="small" dirty="0">
                <a:effectLst/>
                <a:latin typeface="Times New Roman" panose="02020603050405020304" pitchFamily="18" charset="0"/>
                <a:ea typeface="MS Mincho" panose="02020609040205080304" pitchFamily="49" charset="-128"/>
              </a:rPr>
              <a:t>top</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ru-RU" sz="3600" b="1" u="sng" dirty="0" err="1">
                <a:effectLst/>
                <a:latin typeface="Times New Roman" panose="02020603050405020304" pitchFamily="18" charset="0"/>
                <a:ea typeface="MS Mincho" panose="02020609040205080304" pitchFamily="49" charset="-128"/>
              </a:rPr>
              <a:t>λs</a:t>
            </a:r>
            <a:r>
              <a:rPr lang="en-US" sz="3600" b="1" u="sng" baseline="-25000" dirty="0">
                <a:effectLst/>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a:t>
            </a:r>
            <a:r>
              <a:rPr lang="ru-RU" sz="3600" dirty="0">
                <a:effectLst/>
                <a:latin typeface="Times New Roman" panose="02020603050405020304" pitchFamily="18" charset="0"/>
                <a:ea typeface="MS Mincho" panose="02020609040205080304" pitchFamily="49" charset="-128"/>
              </a:rPr>
              <a:t>: </a:t>
            </a:r>
            <a:r>
              <a:rPr lang="ru-RU" sz="3600" dirty="0">
                <a:effectLst/>
                <a:latin typeface="Cambria Math" panose="02040503050406030204" pitchFamily="18" charset="0"/>
                <a:ea typeface="MS Mincho" panose="02020609040205080304" pitchFamily="49" charset="-128"/>
                <a:cs typeface="Cambria Math" panose="02040503050406030204" pitchFamily="18" charset="0"/>
              </a:rPr>
              <a:t>∃</a:t>
            </a:r>
            <a:r>
              <a:rPr lang="ru-RU" sz="3600" dirty="0">
                <a:effectLst/>
                <a:latin typeface="Times New Roman" panose="02020603050405020304" pitchFamily="18" charset="0"/>
                <a:ea typeface="MS Mincho" panose="02020609040205080304" pitchFamily="49" charset="-128"/>
              </a:rPr>
              <a:t>!x[P(x)(s</a:t>
            </a:r>
            <a:r>
              <a:rPr lang="en-US" sz="3600"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 </a:t>
            </a:r>
            <a:r>
              <a:rPr lang="ru-RU" sz="3600" dirty="0">
                <a:effectLst/>
                <a:highlight>
                  <a:srgbClr val="FFFF00"/>
                </a:highligh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b="1" u="sng" dirty="0" err="1">
                <a:effectLst/>
                <a:highlight>
                  <a:srgbClr val="FFFF00"/>
                </a:highlight>
                <a:latin typeface="Times New Roman" panose="02020603050405020304" pitchFamily="18" charset="0"/>
                <a:ea typeface="Yu Mincho" panose="02020400000000000000" pitchFamily="18" charset="-128"/>
              </a:rPr>
              <a:t>sal</a:t>
            </a:r>
            <a:r>
              <a:rPr lang="ru-RU" sz="3600" b="1" u="sng" dirty="0">
                <a:effectLst/>
                <a:highlight>
                  <a:srgbClr val="FFFF00"/>
                </a:highlight>
                <a:latin typeface="Times New Roman" panose="02020603050405020304" pitchFamily="18" charset="0"/>
                <a:ea typeface="Yu Mincho" panose="02020400000000000000" pitchFamily="18" charset="-128"/>
              </a:rPr>
              <a:t>(x, c)</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ιx</a:t>
            </a:r>
            <a:r>
              <a:rPr lang="ru-RU" sz="3600" dirty="0">
                <a:effectLst/>
                <a:latin typeface="Times New Roman" panose="02020603050405020304" pitchFamily="18" charset="0"/>
                <a:ea typeface="MS Mincho" panose="02020609040205080304" pitchFamily="49" charset="-128"/>
              </a:rPr>
              <a:t>[P(x)(</a:t>
            </a:r>
            <a:r>
              <a:rPr lang="ru-RU" sz="3600" b="1" u="sng" dirty="0">
                <a:effectLst/>
                <a:latin typeface="Times New Roman" panose="02020603050405020304" pitchFamily="18" charset="0"/>
                <a:ea typeface="MS Mincho" panose="02020609040205080304" pitchFamily="49" charset="-128"/>
              </a:rPr>
              <a:t>s</a:t>
            </a:r>
            <a:r>
              <a:rPr lang="en-US" sz="3600" b="1" u="sng"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a:t>
            </a:r>
            <a:endParaRPr lang="en-US" sz="3600" dirty="0">
              <a:effectLst/>
              <a:latin typeface="Times New Roman" panose="02020603050405020304" pitchFamily="18" charset="0"/>
              <a:ea typeface="MS Mincho" panose="02020609040205080304" pitchFamily="49" charset="-128"/>
            </a:endParaRPr>
          </a:p>
          <a:p>
            <a:pPr lvl="0" algn="just" fontAlgn="base">
              <a:lnSpc>
                <a:spcPct val="150000"/>
              </a:lnSpc>
              <a:spcBef>
                <a:spcPts val="600"/>
              </a:spcBef>
              <a:buSzPts val="1200"/>
              <a:tabLst>
                <a:tab pos="1336675" algn="l"/>
                <a:tab pos="3235325" algn="l"/>
                <a:tab pos="7173913" algn="l"/>
              </a:tabLst>
            </a:pPr>
            <a:r>
              <a:rPr lang="en-US" sz="3600" dirty="0">
                <a:effectLst/>
                <a:latin typeface="Times New Roman" panose="02020603050405020304" pitchFamily="18" charset="0"/>
                <a:ea typeface="MS Mincho" panose="02020609040205080304" pitchFamily="49" charset="-128"/>
              </a:rPr>
              <a:t>	where </a:t>
            </a:r>
            <a:r>
              <a:rPr lang="en-US" sz="3600" dirty="0" err="1">
                <a:effectLst/>
                <a:latin typeface="Times New Roman" panose="02020603050405020304" pitchFamily="18" charset="0"/>
                <a:ea typeface="MS Mincho" panose="02020609040205080304" pitchFamily="49" charset="-128"/>
              </a:rPr>
              <a:t>sal</a:t>
            </a:r>
            <a:r>
              <a:rPr lang="en-US" sz="3600" dirty="0">
                <a:effectLst/>
                <a:latin typeface="Times New Roman" panose="02020603050405020304" pitchFamily="18" charset="0"/>
                <a:ea typeface="MS Mincho" panose="02020609040205080304" pitchFamily="49" charset="-128"/>
              </a:rPr>
              <a:t>(x, c) is the property of being a salient discourse referent in context </a:t>
            </a:r>
            <a:r>
              <a:rPr lang="en-US" sz="3600" i="1" dirty="0">
                <a:effectLst/>
                <a:latin typeface="Times New Roman" panose="02020603050405020304" pitchFamily="18" charset="0"/>
                <a:ea typeface="MS Mincho" panose="02020609040205080304" pitchFamily="49" charset="-128"/>
              </a:rPr>
              <a:t>c </a:t>
            </a:r>
            <a:r>
              <a:rPr lang="en-US" sz="3600" dirty="0">
                <a:effectLst/>
                <a:latin typeface="Times New Roman" panose="02020603050405020304" pitchFamily="18" charset="0"/>
                <a:ea typeface="MS Mincho" panose="02020609040205080304" pitchFamily="49" charset="-128"/>
              </a:rPr>
              <a:t>(see </a:t>
            </a:r>
            <a:r>
              <a:rPr lang="en-US" sz="3600" dirty="0" err="1">
                <a:effectLst/>
                <a:latin typeface="Times New Roman" panose="02020603050405020304" pitchFamily="18" charset="0"/>
                <a:ea typeface="MS Mincho" panose="02020609040205080304" pitchFamily="49" charset="-128"/>
              </a:rPr>
              <a:t>Barlew</a:t>
            </a:r>
            <a:r>
              <a:rPr lang="en-US" sz="3600" dirty="0">
                <a:effectLst/>
                <a:latin typeface="Times New Roman" panose="02020603050405020304" pitchFamily="18" charset="0"/>
                <a:ea typeface="MS Mincho" panose="02020609040205080304" pitchFamily="49" charset="-128"/>
              </a:rPr>
              <a:t> 2014 for a technical definition); when defined the function returns the unique </a:t>
            </a:r>
            <a:r>
              <a:rPr lang="en-US" sz="3600" i="1" dirty="0">
                <a:effectLst/>
                <a:latin typeface="Times New Roman" panose="02020603050405020304" pitchFamily="18" charset="0"/>
                <a:ea typeface="MS Mincho" panose="02020609040205080304" pitchFamily="49" charset="-128"/>
              </a:rPr>
              <a:t>x</a:t>
            </a:r>
            <a:r>
              <a:rPr lang="en-US" sz="3600" dirty="0">
                <a:effectLst/>
                <a:latin typeface="Times New Roman" panose="02020603050405020304" pitchFamily="18" charset="0"/>
                <a:ea typeface="MS Mincho" panose="02020609040205080304" pitchFamily="49" charset="-128"/>
              </a:rPr>
              <a:t> that is a P in the situation </a:t>
            </a:r>
            <a:r>
              <a:rPr lang="en-US" sz="3600" i="1" dirty="0" err="1">
                <a:effectLst/>
                <a:latin typeface="Times New Roman" panose="02020603050405020304" pitchFamily="18" charset="0"/>
                <a:ea typeface="MS Mincho" panose="02020609040205080304" pitchFamily="49" charset="-128"/>
              </a:rPr>
              <a:t>s</a:t>
            </a:r>
            <a:r>
              <a:rPr lang="en-US" sz="3600" i="1" baseline="-25000" dirty="0" err="1">
                <a:effectLst/>
                <a:latin typeface="Times New Roman" panose="02020603050405020304" pitchFamily="18" charset="0"/>
                <a:ea typeface="MS Mincho" panose="02020609040205080304" pitchFamily="49" charset="-128"/>
              </a:rPr>
              <a:t>r</a:t>
            </a:r>
            <a:endParaRPr lang="ru-RU" sz="36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C4A03BC1-4395-45E4-83B6-506C2C853302}"/>
              </a:ext>
            </a:extLst>
          </p:cNvPr>
          <p:cNvSpPr txBox="1"/>
          <p:nvPr/>
        </p:nvSpPr>
        <p:spPr>
          <a:xfrm>
            <a:off x="1227042" y="9511240"/>
            <a:ext cx="21071071"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fontAlgn="base">
              <a:lnSpc>
                <a:spcPct val="150000"/>
              </a:lnSpc>
              <a:spcBef>
                <a:spcPts val="600"/>
              </a:spcBef>
              <a:buSzPts val="1200"/>
              <a:tabLst>
                <a:tab pos="1430338" algn="l"/>
                <a:tab pos="3060700" algn="l"/>
                <a:tab pos="5111750" algn="l"/>
                <a:tab pos="8886825" algn="l"/>
              </a:tabLst>
            </a:pPr>
            <a:r>
              <a:rPr lang="en-US" sz="3600" cap="small" dirty="0">
                <a:effectLst/>
                <a:latin typeface="Times New Roman" panose="02020603050405020304" pitchFamily="18" charset="0"/>
                <a:ea typeface="Times New Roman" panose="02020603050405020304" pitchFamily="18" charset="0"/>
              </a:rPr>
              <a:t>(44)	</a:t>
            </a:r>
            <a:r>
              <a:rPr lang="ru-RU" sz="3600" dirty="0">
                <a:effectLst/>
                <a:latin typeface="Times New Roman" panose="02020603050405020304" pitchFamily="18" charset="0"/>
                <a:ea typeface="MS Mincho" panose="02020609040205080304" pitchFamily="49" charset="-128"/>
              </a:rPr>
              <a:t>||</a:t>
            </a:r>
            <a:r>
              <a:rPr lang="ru-RU" sz="3600" cap="small" dirty="0" err="1">
                <a:effectLst/>
                <a:latin typeface="Times New Roman" panose="02020603050405020304" pitchFamily="18" charset="0"/>
                <a:ea typeface="MS Mincho" panose="02020609040205080304" pitchFamily="49" charset="-128"/>
              </a:rPr>
              <a:t>assoc</a:t>
            </a:r>
            <a:r>
              <a:rPr lang="ru-RU" sz="3600" baseline="-25000" dirty="0" err="1">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en-US" sz="3600" dirty="0" err="1">
                <a:effectLst/>
                <a:latin typeface="Times New Roman" panose="02020603050405020304" pitchFamily="18" charset="0"/>
                <a:ea typeface="MS Mincho" panose="02020609040205080304" pitchFamily="49" charset="-128"/>
              </a:rPr>
              <a:t>λs</a:t>
            </a:r>
            <a:r>
              <a:rPr lang="en-US" sz="3600" baseline="-25000" dirty="0" err="1">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a:t>
            </a:r>
            <a:r>
              <a:rPr lang="ru-RU" sz="3600" b="1" u="sng" dirty="0" err="1">
                <a:effectLst/>
                <a:highlight>
                  <a:srgbClr val="FFFF00"/>
                </a:highlight>
                <a:latin typeface="Times New Roman" panose="02020603050405020304" pitchFamily="18" charset="0"/>
                <a:ea typeface="MS Mincho" panose="02020609040205080304" pitchFamily="49" charset="-128"/>
              </a:rPr>
              <a:t>λy</a:t>
            </a:r>
            <a:r>
              <a:rPr lang="ru-RU" sz="3600" dirty="0">
                <a:effectLst/>
                <a:latin typeface="Times New Roman" panose="02020603050405020304" pitchFamily="18" charset="0"/>
                <a:ea typeface="Yu Mincho" panose="02020400000000000000" pitchFamily="18" charset="-128"/>
              </a:rPr>
              <a:t>: </a:t>
            </a:r>
            <a:r>
              <a:rPr lang="ru-RU" sz="3600" dirty="0">
                <a:effectLs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latin typeface="Times New Roman" panose="02020603050405020304" pitchFamily="18" charset="0"/>
                <a:ea typeface="Yu Mincho" panose="02020400000000000000" pitchFamily="18" charset="-128"/>
              </a:rPr>
              <a:t>!x[</a:t>
            </a:r>
            <a:r>
              <a:rPr lang="pt-BR" sz="3600" dirty="0">
                <a:effectLst/>
                <a:latin typeface="Times New Roman" panose="02020603050405020304" pitchFamily="18" charset="0"/>
                <a:ea typeface="Yu Mincho" panose="02020400000000000000" pitchFamily="18" charset="-128"/>
              </a:rPr>
              <a:t>P(x)(s</a:t>
            </a:r>
            <a:r>
              <a:rPr lang="pt-BR" sz="3600" baseline="-25000" dirty="0">
                <a:effectLst/>
                <a:latin typeface="Times New Roman" panose="02020603050405020304" pitchFamily="18" charset="0"/>
                <a:ea typeface="Yu Mincho" panose="02020400000000000000" pitchFamily="18" charset="-128"/>
              </a:rPr>
              <a:t>r</a:t>
            </a:r>
            <a:r>
              <a:rPr lang="pt-BR" sz="3600" dirty="0">
                <a:effectLst/>
                <a:latin typeface="Times New Roman" panose="02020603050405020304" pitchFamily="18" charset="0"/>
                <a:ea typeface="Yu Mincho" panose="02020400000000000000" pitchFamily="18" charset="-128"/>
              </a:rPr>
              <a:t>) </a:t>
            </a:r>
            <a:r>
              <a:rPr lang="pt-BR" sz="3600" dirty="0">
                <a:effectLst/>
                <a:highlight>
                  <a:srgbClr val="FFFF00"/>
                </a:highlight>
                <a:latin typeface="Times New Roman" panose="02020603050405020304" pitchFamily="18" charset="0"/>
                <a:ea typeface="Yu Mincho" panose="02020400000000000000" pitchFamily="18" charset="-128"/>
              </a:rPr>
              <a:t>∧ g(i)(x)(y)(s</a:t>
            </a:r>
            <a:r>
              <a:rPr lang="pt-BR" sz="3600" baseline="-25000" dirty="0">
                <a:effectLst/>
                <a:highlight>
                  <a:srgbClr val="FFFF00"/>
                </a:highlight>
                <a:latin typeface="Times New Roman" panose="02020603050405020304" pitchFamily="18" charset="0"/>
                <a:ea typeface="Yu Mincho" panose="02020400000000000000" pitchFamily="18" charset="-128"/>
              </a:rPr>
              <a:t>r</a:t>
            </a:r>
            <a:r>
              <a:rPr lang="pt-BR" sz="3600" dirty="0">
                <a:effectLst/>
                <a:highlight>
                  <a:srgbClr val="FFFF00"/>
                </a:highligh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err="1">
                <a:effectLst/>
                <a:latin typeface="Times New Roman" panose="02020603050405020304" pitchFamily="18" charset="0"/>
                <a:ea typeface="Yu Mincho" panose="02020400000000000000" pitchFamily="18" charset="-128"/>
              </a:rPr>
              <a:t>ιx</a:t>
            </a:r>
            <a:r>
              <a:rPr lang="ru-RU" sz="3600" dirty="0">
                <a:effectLst/>
                <a:latin typeface="Times New Roman" panose="02020603050405020304" pitchFamily="18" charset="0"/>
                <a:ea typeface="Yu Mincho" panose="02020400000000000000" pitchFamily="18" charset="-128"/>
              </a:rPr>
              <a:t>[P(x)</a:t>
            </a:r>
            <a:r>
              <a:rPr lang="en-US" sz="3600" dirty="0">
                <a:effectLst/>
                <a:latin typeface="Times New Roman" panose="02020603050405020304" pitchFamily="18" charset="0"/>
                <a:ea typeface="Yu Mincho" panose="02020400000000000000" pitchFamily="18" charset="-128"/>
              </a:rPr>
              <a:t>(</a:t>
            </a:r>
            <a:r>
              <a:rPr lang="en-US" sz="3600" b="1" u="sng" dirty="0" err="1">
                <a:effectLst/>
                <a:latin typeface="Times New Roman" panose="02020603050405020304" pitchFamily="18" charset="0"/>
                <a:ea typeface="Yu Mincho" panose="02020400000000000000" pitchFamily="18" charset="-128"/>
              </a:rPr>
              <a:t>s</a:t>
            </a:r>
            <a:r>
              <a:rPr lang="en-US" sz="3600" b="1" u="sng" baseline="-25000" dirty="0" err="1">
                <a:effectLst/>
                <a:latin typeface="Times New Roman" panose="02020603050405020304" pitchFamily="18" charset="0"/>
                <a:ea typeface="Yu Mincho" panose="02020400000000000000" pitchFamily="18" charset="-128"/>
              </a:rPr>
              <a:t>r</a:t>
            </a:r>
            <a:r>
              <a:rPr lang="en-US" sz="3600" dirty="0">
                <a:effectLs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 </a:t>
            </a:r>
            <a:r>
              <a:rPr lang="ru-RU" sz="3600" dirty="0">
                <a:effectLst/>
                <a:highlight>
                  <a:srgbClr val="FFFF00"/>
                </a:highlight>
                <a:latin typeface="Cambria Math" panose="02040503050406030204" pitchFamily="18" charset="0"/>
                <a:ea typeface="Yu Mincho" panose="02020400000000000000" pitchFamily="18" charset="-128"/>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b="1" u="sng" dirty="0">
                <a:effectLst/>
                <a:highlight>
                  <a:srgbClr val="FFFF00"/>
                </a:highlight>
                <a:latin typeface="Times New Roman" panose="02020603050405020304" pitchFamily="18" charset="0"/>
                <a:ea typeface="Yu Mincho" panose="02020400000000000000" pitchFamily="18" charset="-128"/>
              </a:rPr>
              <a:t>g(i)(x)(y)</a:t>
            </a:r>
            <a:r>
              <a:rPr lang="en-US" sz="3600" b="1" u="sng" dirty="0">
                <a:effectLst/>
                <a:highlight>
                  <a:srgbClr val="FFFF00"/>
                </a:highlight>
                <a:latin typeface="Times New Roman" panose="02020603050405020304" pitchFamily="18" charset="0"/>
                <a:ea typeface="Yu Mincho" panose="02020400000000000000" pitchFamily="18" charset="-128"/>
              </a:rPr>
              <a:t>(</a:t>
            </a:r>
            <a:r>
              <a:rPr lang="en-US" sz="3600" b="1" u="sng" dirty="0" err="1">
                <a:effectLst/>
                <a:highlight>
                  <a:srgbClr val="FFFF00"/>
                </a:highlight>
                <a:latin typeface="Times New Roman" panose="02020603050405020304" pitchFamily="18" charset="0"/>
                <a:ea typeface="Yu Mincho" panose="02020400000000000000" pitchFamily="18" charset="-128"/>
              </a:rPr>
              <a:t>s</a:t>
            </a:r>
            <a:r>
              <a:rPr lang="en-US" sz="3600" b="1" u="sng" baseline="-25000" dirty="0" err="1">
                <a:effectLst/>
                <a:highlight>
                  <a:srgbClr val="FFFF00"/>
                </a:highlight>
                <a:latin typeface="Times New Roman" panose="02020603050405020304" pitchFamily="18" charset="0"/>
                <a:ea typeface="Yu Mincho" panose="02020400000000000000" pitchFamily="18" charset="-128"/>
              </a:rPr>
              <a:t>r</a:t>
            </a:r>
            <a:r>
              <a:rPr lang="en-US" sz="3600" b="1" u="sng" dirty="0">
                <a:effectLst/>
                <a:highlight>
                  <a:srgbClr val="FFFF00"/>
                </a:highlight>
                <a:latin typeface="Times New Roman" panose="02020603050405020304" pitchFamily="18" charset="0"/>
                <a:ea typeface="Yu Mincho" panose="02020400000000000000" pitchFamily="18" charset="-128"/>
              </a:rPr>
              <a:t>)</a:t>
            </a:r>
            <a:r>
              <a:rPr lang="ru-RU" sz="3600" dirty="0">
                <a:effectLst/>
                <a:latin typeface="Times New Roman" panose="02020603050405020304" pitchFamily="18" charset="0"/>
                <a:ea typeface="Yu Mincho" panose="02020400000000000000" pitchFamily="18" charset="-128"/>
              </a:rPr>
              <a:t>]</a:t>
            </a:r>
            <a:endParaRPr lang="en-US" sz="3600" dirty="0">
              <a:effectLst/>
              <a:latin typeface="Times New Roman" panose="02020603050405020304" pitchFamily="18" charset="0"/>
              <a:ea typeface="Yu Mincho" panose="02020400000000000000" pitchFamily="18" charset="-128"/>
            </a:endParaRPr>
          </a:p>
        </p:txBody>
      </p:sp>
      <p:sp>
        <p:nvSpPr>
          <p:cNvPr id="11" name="TextBox 10">
            <a:extLst>
              <a:ext uri="{FF2B5EF4-FFF2-40B4-BE49-F238E27FC236}">
                <a16:creationId xmlns:a16="http://schemas.microsoft.com/office/drawing/2014/main" id="{A6D91F14-DA17-4452-8DC5-277F77BCB9F7}"/>
              </a:ext>
            </a:extLst>
          </p:cNvPr>
          <p:cNvSpPr txBox="1"/>
          <p:nvPr/>
        </p:nvSpPr>
        <p:spPr>
          <a:xfrm>
            <a:off x="1175524" y="11645368"/>
            <a:ext cx="20571513"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(45)	The structure of </a:t>
            </a:r>
            <a:r>
              <a:rPr lang="en-US" sz="36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 with </a:t>
            </a:r>
            <a:r>
              <a:rPr lang="en-US" sz="3600" cap="small" dirty="0">
                <a:effectLst/>
                <a:latin typeface="Times New Roman" panose="02020603050405020304" pitchFamily="18" charset="0"/>
                <a:ea typeface="Times New Roman" panose="02020603050405020304" pitchFamily="18" charset="0"/>
              </a:rPr>
              <a:t>top</a:t>
            </a:r>
          </a:p>
          <a:p>
            <a:pPr lvl="0" algn="just" fontAlgn="base">
              <a:buSzPts val="1200"/>
              <a:tabLst>
                <a:tab pos="984250" algn="l"/>
                <a:tab pos="2508250" algn="l"/>
                <a:tab pos="3844925" algn="l"/>
                <a:tab pos="7432675" algn="l"/>
                <a:tab pos="9590088" algn="l"/>
              </a:tabLst>
            </a:pPr>
            <a:r>
              <a:rPr lang="en-US" sz="3600" dirty="0">
                <a:effectLst/>
                <a:latin typeface="Times New Roman" panose="02020603050405020304" pitchFamily="18" charset="0"/>
                <a:ea typeface="Times New Roman" panose="02020603050405020304" pitchFamily="18" charset="0"/>
              </a:rPr>
              <a:t>	[ [</a:t>
            </a:r>
            <a:r>
              <a:rPr lang="en-US" sz="3600" cap="small" dirty="0">
                <a:effectLst/>
                <a:latin typeface="Times New Roman" panose="02020603050405020304" pitchFamily="18" charset="0"/>
                <a:ea typeface="Times New Roman" panose="02020603050405020304" pitchFamily="18" charset="0"/>
              </a:rPr>
              <a:t>top</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a:t>
            </a:r>
            <a:r>
              <a:rPr lang="en-US" sz="3600" baseline="-25000" dirty="0" err="1">
                <a:effectLst/>
                <a:latin typeface="Times New Roman" panose="02020603050405020304" pitchFamily="18" charset="0"/>
                <a:ea typeface="Times New Roman" panose="02020603050405020304" pitchFamily="18" charset="0"/>
              </a:rPr>
              <a:t>r</a:t>
            </a:r>
            <a:r>
              <a:rPr lang="en-US" sz="3600" dirty="0">
                <a:effectLst/>
                <a:latin typeface="Times New Roman" panose="02020603050405020304" pitchFamily="18" charset="0"/>
                <a:ea typeface="Times New Roman" panose="02020603050405020304" pitchFamily="18" charset="0"/>
              </a:rPr>
              <a:t> </a:t>
            </a:r>
            <a:r>
              <a:rPr lang="en-US" sz="3600" baseline="-25000" dirty="0" err="1">
                <a:effectLst/>
                <a:latin typeface="Times New Roman" panose="02020603050405020304" pitchFamily="18" charset="0"/>
                <a:ea typeface="Times New Roman" panose="02020603050405020304" pitchFamily="18" charset="0"/>
              </a:rPr>
              <a:t>Poss</a:t>
            </a:r>
            <a:r>
              <a:rPr lang="en-US" sz="3600" dirty="0">
                <a:effectLst/>
                <a:latin typeface="Times New Roman" panose="02020603050405020304" pitchFamily="18" charset="0"/>
                <a:ea typeface="Times New Roman" panose="02020603050405020304" pitchFamily="18" charset="0"/>
              </a:rPr>
              <a:t>] NP </a:t>
            </a:r>
            <a:r>
              <a:rPr lang="en-US" sz="3600" baseline="-250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a:t>
            </a:r>
          </a:p>
        </p:txBody>
      </p:sp>
      <p:sp>
        <p:nvSpPr>
          <p:cNvPr id="12" name="Название подразделения, лаборатории, факультета и т.д.">
            <a:extLst>
              <a:ext uri="{FF2B5EF4-FFF2-40B4-BE49-F238E27FC236}">
                <a16:creationId xmlns:a16="http://schemas.microsoft.com/office/drawing/2014/main" id="{7D4B644E-CEAA-44D9-BC97-EBAC9ED30F74}"/>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65635344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F83662B-B26D-4FBB-A6D9-419B60597CF0}"/>
              </a:ext>
            </a:extLst>
          </p:cNvPr>
          <p:cNvSpPr txBox="1"/>
          <p:nvPr/>
        </p:nvSpPr>
        <p:spPr>
          <a:xfrm>
            <a:off x="1235172" y="4265712"/>
            <a:ext cx="2255917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1.	The unrestricted unique possessive </a:t>
            </a:r>
            <a:r>
              <a:rPr lang="en-US" sz="4400" b="1" cap="small" dirty="0"/>
              <a:t>assoc.2sg </a:t>
            </a:r>
            <a:r>
              <a:rPr lang="en-US" sz="4400" b="1" dirty="0"/>
              <a:t>is used with familiar topical referents to signal </a:t>
            </a:r>
            <a:r>
              <a:rPr lang="en-US" sz="4400" dirty="0"/>
              <a:t>to the hearer </a:t>
            </a:r>
            <a:r>
              <a:rPr lang="en-US" sz="4400" b="1" dirty="0"/>
              <a:t>that the referent is already known </a:t>
            </a:r>
            <a:r>
              <a:rPr lang="en-US" sz="4400" dirty="0"/>
              <a:t>to them </a:t>
            </a:r>
            <a:endParaRPr lang="en-US" sz="4400" cap="small"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as proposed by </a:t>
            </a:r>
            <a:r>
              <a:rPr lang="en-US" sz="3600" dirty="0" err="1"/>
              <a:t>Nikolaeva</a:t>
            </a:r>
            <a:r>
              <a:rPr lang="en-US" sz="3600" dirty="0"/>
              <a:t> (2003) for </a:t>
            </a:r>
            <a:r>
              <a:rPr lang="en-US" sz="3600" dirty="0" err="1"/>
              <a:t>Priuralsk</a:t>
            </a:r>
            <a:r>
              <a:rPr lang="en-US" sz="3600" dirty="0"/>
              <a:t> Khanty</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whenever a more specific associative relation is available the respective possessive is preferred, so </a:t>
            </a:r>
            <a:r>
              <a:rPr lang="en-US" sz="3600" cap="small" dirty="0"/>
              <a:t>poss.2sg </a:t>
            </a:r>
            <a:r>
              <a:rPr lang="en-US" sz="3600" dirty="0"/>
              <a:t>is used in this function only in some contexts (</a:t>
            </a:r>
            <a:r>
              <a:rPr lang="en-US" sz="3600" i="1" dirty="0"/>
              <a:t>e. g. </a:t>
            </a:r>
            <a:r>
              <a:rPr lang="en-US" sz="3600" dirty="0"/>
              <a:t>with</a:t>
            </a:r>
            <a:r>
              <a:rPr lang="en-US" sz="3600" i="1" dirty="0"/>
              <a:t> </a:t>
            </a:r>
            <a:r>
              <a:rPr lang="en-US" sz="3600" dirty="0"/>
              <a:t>topical subjects)</a:t>
            </a:r>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2.	</a:t>
            </a:r>
            <a:r>
              <a:rPr lang="en-US" sz="4400" b="1" cap="small" dirty="0"/>
              <a:t> assoc.2sg</a:t>
            </a:r>
            <a:r>
              <a:rPr lang="en-US" sz="4400" b="1" dirty="0"/>
              <a:t> &gt; </a:t>
            </a:r>
            <a:r>
              <a:rPr lang="en-US" sz="4400" b="1" cap="small" dirty="0"/>
              <a:t>top</a:t>
            </a:r>
            <a:r>
              <a:rPr lang="en-US" sz="4400" dirty="0"/>
              <a:t>:</a:t>
            </a: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restriction to salient referents</a:t>
            </a:r>
            <a:r>
              <a:rPr lang="en-US" sz="4400" dirty="0"/>
              <a:t> which was emergent from the </a:t>
            </a:r>
            <a:r>
              <a:rPr lang="en-US" sz="4400" cap="small" dirty="0" err="1"/>
              <a:t>assoc</a:t>
            </a:r>
            <a:r>
              <a:rPr lang="en-US" sz="4400" dirty="0"/>
              <a:t>-pragmatics interface </a:t>
            </a:r>
            <a:r>
              <a:rPr lang="en-US" sz="4400" b="1" dirty="0"/>
              <a:t>gets lexicalized</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the possessive Relation is lost</a:t>
            </a:r>
            <a:r>
              <a:rPr lang="en-US" sz="4400" dirty="0"/>
              <a:t> </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dirty="0"/>
              <a:t>and the Possessor with it</a:t>
            </a:r>
            <a:endParaRPr lang="en-US" sz="4400" b="1" dirty="0"/>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43</a:t>
            </a:fld>
            <a:endParaRPr lang="ru-RU" sz="3600" b="1" dirty="0"/>
          </a:p>
        </p:txBody>
      </p:sp>
      <p:sp>
        <p:nvSpPr>
          <p:cNvPr id="16" name="Название подразделения, лаборатории, факультета и т.д.">
            <a:extLst>
              <a:ext uri="{FF2B5EF4-FFF2-40B4-BE49-F238E27FC236}">
                <a16:creationId xmlns:a16="http://schemas.microsoft.com/office/drawing/2014/main" id="{D94CC366-B7E9-48F8-BECC-947DC5132468}"/>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
        <p:nvSpPr>
          <p:cNvPr id="14" name="Очень крутой заголовок…">
            <a:extLst>
              <a:ext uri="{FF2B5EF4-FFF2-40B4-BE49-F238E27FC236}">
                <a16:creationId xmlns:a16="http://schemas.microsoft.com/office/drawing/2014/main" id="{3D24FB77-7F47-4465-886A-84249AF47513}"/>
              </a:ext>
            </a:extLst>
          </p:cNvPr>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losing indices I: </a:t>
            </a:r>
            <a:r>
              <a:rPr lang="en-US" dirty="0" err="1"/>
              <a:t>assoc</a:t>
            </a:r>
            <a:r>
              <a:rPr lang="en-US" dirty="0"/>
              <a:t> &gt; top</a:t>
            </a:r>
            <a:endParaRPr lang="ru-RU" dirty="0"/>
          </a:p>
        </p:txBody>
      </p:sp>
      <p:sp>
        <p:nvSpPr>
          <p:cNvPr id="17" name="TextBox 16">
            <a:extLst>
              <a:ext uri="{FF2B5EF4-FFF2-40B4-BE49-F238E27FC236}">
                <a16:creationId xmlns:a16="http://schemas.microsoft.com/office/drawing/2014/main" id="{6D77FEE6-A58E-40E1-AAEE-55B0FBB22401}"/>
              </a:ext>
            </a:extLst>
          </p:cNvPr>
          <p:cNvSpPr txBox="1"/>
          <p:nvPr/>
        </p:nvSpPr>
        <p:spPr>
          <a:xfrm>
            <a:off x="1201065" y="7108559"/>
            <a:ext cx="21071071" cy="2485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077913" algn="l"/>
                <a:tab pos="4219575" algn="l"/>
                <a:tab pos="5908675" algn="l"/>
                <a:tab pos="9144000" algn="l"/>
                <a:tab pos="12919075" algn="l"/>
              </a:tabLst>
            </a:pPr>
            <a:r>
              <a:rPr lang="en-US" sz="3600" cap="small" dirty="0">
                <a:effectLst/>
                <a:latin typeface="Times New Roman" panose="02020603050405020304" pitchFamily="18" charset="0"/>
                <a:ea typeface="Times New Roman" panose="02020603050405020304" pitchFamily="18" charset="0"/>
              </a:rPr>
              <a:t>(46)	</a:t>
            </a:r>
            <a:r>
              <a:rPr lang="en-US" sz="3600" b="1" dirty="0">
                <a:effectLst/>
                <a:latin typeface="Times New Roman" panose="02020603050405020304" pitchFamily="18" charset="0"/>
                <a:ea typeface="Times New Roman" panose="02020603050405020304" pitchFamily="18" charset="0"/>
              </a:rPr>
              <a:t>amp-</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ma	</a:t>
            </a:r>
            <a:r>
              <a:rPr lang="en-US" sz="3600" dirty="0" err="1">
                <a:effectLst/>
                <a:latin typeface="Times New Roman" panose="02020603050405020304" pitchFamily="18" charset="0"/>
                <a:ea typeface="Times New Roman" panose="02020603050405020304" pitchFamily="18" charset="0"/>
              </a:rPr>
              <a:t>pɛλ</a:t>
            </a:r>
            <a:r>
              <a:rPr lang="en-US" sz="3600" dirty="0">
                <a:effectLst/>
                <a:latin typeface="Times New Roman" panose="02020603050405020304" pitchFamily="18" charset="0"/>
                <a:ea typeface="Times New Roman" panose="02020603050405020304" pitchFamily="18" charset="0"/>
              </a:rPr>
              <a:t>-am-a	</a:t>
            </a:r>
            <a:r>
              <a:rPr lang="en-US" sz="3600" dirty="0" err="1">
                <a:effectLst/>
                <a:latin typeface="Times New Roman" panose="02020603050405020304" pitchFamily="18" charset="0"/>
                <a:ea typeface="Times New Roman" panose="02020603050405020304" pitchFamily="18" charset="0"/>
              </a:rPr>
              <a:t>χurət-ti</a:t>
            </a:r>
            <a:r>
              <a:rPr lang="en-US" sz="3600" dirty="0">
                <a:effectLst/>
                <a:latin typeface="Times New Roman" panose="02020603050405020304" pitchFamily="18" charset="0"/>
                <a:ea typeface="Times New Roman" panose="02020603050405020304" pitchFamily="18" charset="0"/>
              </a:rPr>
              <a:t>	pit-</a:t>
            </a:r>
            <a:r>
              <a:rPr lang="en-US" sz="3600" dirty="0" err="1">
                <a:effectLst/>
                <a:latin typeface="Times New Roman" panose="02020603050405020304" pitchFamily="18" charset="0"/>
                <a:ea typeface="Times New Roman" panose="02020603050405020304" pitchFamily="18" charset="0"/>
              </a:rPr>
              <a:t>əs</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4219575" algn="l"/>
                <a:tab pos="5908675" algn="l"/>
                <a:tab pos="9144000" algn="l"/>
                <a:tab pos="12919075" algn="l"/>
              </a:tabLst>
            </a:pPr>
            <a:r>
              <a:rPr lang="en-US" sz="3600" dirty="0">
                <a:effectLst/>
                <a:latin typeface="Times New Roman" panose="02020603050405020304" pitchFamily="18" charset="0"/>
                <a:ea typeface="Times New Roman" panose="02020603050405020304" pitchFamily="18" charset="0"/>
              </a:rPr>
              <a:t>	dog-</a:t>
            </a:r>
            <a:r>
              <a:rPr lang="en-US" sz="3600" cap="small" dirty="0">
                <a:effectLst/>
                <a:latin typeface="Times New Roman" panose="02020603050405020304" pitchFamily="18" charset="0"/>
                <a:ea typeface="Times New Roman" panose="02020603050405020304" pitchFamily="18" charset="0"/>
              </a:rPr>
              <a:t>poss.2sg	I	</a:t>
            </a:r>
            <a:r>
              <a:rPr lang="en-US" sz="3600" dirty="0">
                <a:effectLst/>
                <a:latin typeface="Times New Roman" panose="02020603050405020304" pitchFamily="18" charset="0"/>
                <a:ea typeface="Times New Roman" panose="02020603050405020304" pitchFamily="18" charset="0"/>
              </a:rPr>
              <a:t>at-</a:t>
            </a:r>
            <a:r>
              <a:rPr lang="en-US" sz="3600" cap="small" dirty="0">
                <a:effectLst/>
                <a:latin typeface="Times New Roman" panose="02020603050405020304" pitchFamily="18" charset="0"/>
                <a:ea typeface="Times New Roman" panose="02020603050405020304" pitchFamily="18" charset="0"/>
              </a:rPr>
              <a:t>poss.1sg-dat	</a:t>
            </a:r>
            <a:r>
              <a:rPr lang="en-US" sz="3600" dirty="0">
                <a:effectLst/>
                <a:latin typeface="Times New Roman" panose="02020603050405020304" pitchFamily="18" charset="0"/>
                <a:ea typeface="Times New Roman" panose="02020603050405020304" pitchFamily="18" charset="0"/>
              </a:rPr>
              <a:t>bark-</a:t>
            </a:r>
            <a:r>
              <a:rPr lang="en-US" sz="3600" cap="small" dirty="0" err="1">
                <a:effectLst/>
                <a:latin typeface="Times New Roman" panose="02020603050405020304" pitchFamily="18" charset="0"/>
                <a:ea typeface="Times New Roman" panose="02020603050405020304" pitchFamily="18" charset="0"/>
              </a:rPr>
              <a:t>nfin.npst</a:t>
            </a:r>
            <a:r>
              <a:rPr lang="en-US" sz="3600" cap="small"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become-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077913" algn="l"/>
                <a:tab pos="2601913" algn="l"/>
                <a:tab pos="5462588" algn="l"/>
                <a:tab pos="6542088" algn="l"/>
                <a:tab pos="10128250" algn="l"/>
                <a:tab pos="13176250" algn="l"/>
              </a:tabLst>
            </a:pPr>
            <a:r>
              <a:rPr lang="en-US" sz="3600" dirty="0">
                <a:effectLst/>
                <a:latin typeface="Times New Roman" panose="02020603050405020304" pitchFamily="18" charset="0"/>
                <a:ea typeface="Times New Roman" panose="02020603050405020304" pitchFamily="18" charset="0"/>
              </a:rPr>
              <a:t>	‘{I was walking along the street when I saw a dog.} The dog </a:t>
            </a:r>
            <a:r>
              <a:rPr lang="ru-RU" sz="3600"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the dog known to you</a:t>
            </a:r>
            <a:r>
              <a:rPr lang="ru-RU" sz="3600"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started barking at me’.</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1152916"/>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F83662B-B26D-4FBB-A6D9-419B60597CF0}"/>
              </a:ext>
            </a:extLst>
          </p:cNvPr>
          <p:cNvSpPr txBox="1"/>
          <p:nvPr/>
        </p:nvSpPr>
        <p:spPr>
          <a:xfrm>
            <a:off x="1235172" y="4265712"/>
            <a:ext cx="23414212"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2.	</a:t>
            </a:r>
            <a:r>
              <a:rPr lang="en-US" sz="4400" b="1" cap="small" dirty="0"/>
              <a:t> assoc.2sg</a:t>
            </a:r>
            <a:r>
              <a:rPr lang="en-US" sz="4400" b="1" dirty="0"/>
              <a:t> &gt; </a:t>
            </a:r>
            <a:r>
              <a:rPr lang="en-US" sz="4400" b="1" cap="small" dirty="0"/>
              <a:t>top</a:t>
            </a:r>
            <a:r>
              <a:rPr lang="en-US" sz="4400" dirty="0"/>
              <a:t>:</a:t>
            </a: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restriction to salient referents</a:t>
            </a:r>
            <a:r>
              <a:rPr lang="en-US" sz="4400" dirty="0"/>
              <a:t> which was emergent from the </a:t>
            </a:r>
            <a:r>
              <a:rPr lang="en-US" sz="4400" cap="small" dirty="0" err="1"/>
              <a:t>assoc</a:t>
            </a:r>
            <a:r>
              <a:rPr lang="en-US" sz="4400" dirty="0"/>
              <a:t>-pragmatics interface </a:t>
            </a:r>
            <a:r>
              <a:rPr lang="en-US" sz="4400" b="1" dirty="0"/>
              <a:t>gets lexicalized</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the possessive Relation gets lost</a:t>
            </a:r>
            <a:r>
              <a:rPr lang="en-US" sz="4400" dirty="0"/>
              <a:t> </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dirty="0"/>
              <a:t>and </a:t>
            </a:r>
            <a:r>
              <a:rPr lang="en-US" sz="4400" b="1" dirty="0"/>
              <a:t>the Possessor with it</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cap="small" dirty="0"/>
              <a:t>top</a:t>
            </a:r>
            <a:r>
              <a:rPr lang="en-US" sz="4400" b="1" dirty="0"/>
              <a:t> is still indexical </a:t>
            </a:r>
            <a:r>
              <a:rPr lang="en-US" sz="4400" dirty="0"/>
              <a:t>as it still indexes a </a:t>
            </a:r>
            <a:r>
              <a:rPr lang="en-US" sz="4400" b="1" dirty="0"/>
              <a:t>Resource Situation </a:t>
            </a:r>
            <a:r>
              <a:rPr lang="en-US" sz="4400" dirty="0"/>
              <a:t>and now additionally indexes </a:t>
            </a:r>
            <a:r>
              <a:rPr lang="en-US" sz="4400" b="1" dirty="0"/>
              <a:t>a salient Referent</a:t>
            </a:r>
          </a:p>
        </p:txBody>
      </p:sp>
      <p:sp>
        <p:nvSpPr>
          <p:cNvPr id="10" name="TextBox 9">
            <a:extLst>
              <a:ext uri="{FF2B5EF4-FFF2-40B4-BE49-F238E27FC236}">
                <a16:creationId xmlns:a16="http://schemas.microsoft.com/office/drawing/2014/main" id="{C49ABA2C-CE8C-458B-B193-D446834EEC9C}"/>
              </a:ext>
            </a:extLst>
          </p:cNvPr>
          <p:cNvSpPr txBox="1"/>
          <p:nvPr/>
        </p:nvSpPr>
        <p:spPr>
          <a:xfrm>
            <a:off x="1174776" y="6895144"/>
            <a:ext cx="21014948" cy="53634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430338" algn="l"/>
              </a:tabLst>
            </a:pPr>
            <a:r>
              <a:rPr lang="en-US" sz="3600" cap="small" dirty="0">
                <a:effectLst/>
                <a:latin typeface="Times New Roman" panose="02020603050405020304" pitchFamily="18" charset="0"/>
                <a:ea typeface="Times New Roman" panose="02020603050405020304" pitchFamily="18" charset="0"/>
              </a:rPr>
              <a:t>(47)	</a:t>
            </a:r>
            <a:r>
              <a:rPr lang="en-US" sz="3600" dirty="0">
                <a:effectLst/>
                <a:latin typeface="Times New Roman" panose="02020603050405020304" pitchFamily="18" charset="0"/>
                <a:ea typeface="Times New Roman" panose="02020603050405020304" pitchFamily="18" charset="0"/>
              </a:rPr>
              <a:t>A sketch of a bridging context for the </a:t>
            </a:r>
            <a:r>
              <a:rPr lang="en-US" sz="3600" cap="small" dirty="0" err="1">
                <a:effectLst/>
                <a:latin typeface="Times New Roman" panose="02020603050405020304" pitchFamily="18" charset="0"/>
                <a:ea typeface="Times New Roman" panose="02020603050405020304" pitchFamily="18" charset="0"/>
              </a:rPr>
              <a:t>assoc</a:t>
            </a:r>
            <a:r>
              <a:rPr lang="en-US" sz="3600" cap="small" dirty="0">
                <a:effectLst/>
                <a:latin typeface="Times New Roman" panose="02020603050405020304" pitchFamily="18" charset="0"/>
                <a:ea typeface="Times New Roman" panose="02020603050405020304" pitchFamily="18" charset="0"/>
              </a:rPr>
              <a:t> &gt; top </a:t>
            </a:r>
            <a:r>
              <a:rPr lang="en-US" sz="3600" dirty="0">
                <a:effectLst/>
                <a:latin typeface="Times New Roman" panose="02020603050405020304" pitchFamily="18" charset="0"/>
                <a:ea typeface="Times New Roman" panose="02020603050405020304" pitchFamily="18" charset="0"/>
              </a:rPr>
              <a:t>development</a:t>
            </a:r>
            <a:endParaRPr lang="en-US" sz="3600" cap="small"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amp	…	</a:t>
            </a:r>
            <a:r>
              <a:rPr lang="en-US" sz="3600" b="1" dirty="0">
                <a:latin typeface="Times New Roman" panose="02020603050405020304" pitchFamily="18" charset="0"/>
                <a:ea typeface="Times New Roman" panose="02020603050405020304" pitchFamily="18" charset="0"/>
              </a:rPr>
              <a:t>amp-</a:t>
            </a:r>
            <a:r>
              <a:rPr lang="en-US" sz="3600" b="1" dirty="0" err="1">
                <a:latin typeface="Times New Roman" panose="02020603050405020304" pitchFamily="18" charset="0"/>
                <a:ea typeface="Times New Roman" panose="02020603050405020304" pitchFamily="18" charset="0"/>
              </a:rPr>
              <a:t>en</a:t>
            </a:r>
            <a:endParaRPr lang="en-US" sz="3600" b="1" cap="small" dirty="0">
              <a:effectLst/>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Source content</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λxλs.dog</a:t>
            </a:r>
            <a:r>
              <a:rPr lang="en-US" sz="3600" dirty="0">
                <a:latin typeface="Times New Roman" panose="02020603050405020304" pitchFamily="18" charset="0"/>
                <a:ea typeface="Times New Roman" panose="02020603050405020304" pitchFamily="18" charset="0"/>
              </a:rPr>
              <a:t>’(x)(s)		</a:t>
            </a:r>
            <a:r>
              <a:rPr lang="en-US" sz="3600" dirty="0" err="1">
                <a:latin typeface="Times New Roman" panose="02020603050405020304" pitchFamily="18" charset="0"/>
                <a:ea typeface="Times New Roman" panose="02020603050405020304" pitchFamily="18" charset="0"/>
              </a:rPr>
              <a:t>ιx</a:t>
            </a:r>
            <a:r>
              <a:rPr lang="en-US" sz="3600" dirty="0">
                <a:latin typeface="Times New Roman" panose="02020603050405020304" pitchFamily="18" charset="0"/>
                <a:ea typeface="Times New Roman" panose="02020603050405020304" pitchFamily="18" charset="0"/>
              </a:rPr>
              <a:t>.[dog’(x)(</a:t>
            </a:r>
            <a:r>
              <a:rPr lang="en-US" sz="3600" b="1" dirty="0" err="1">
                <a:latin typeface="Times New Roman" panose="02020603050405020304" pitchFamily="18" charset="0"/>
                <a:ea typeface="Times New Roman" panose="02020603050405020304" pitchFamily="18" charset="0"/>
              </a:rPr>
              <a:t>s</a:t>
            </a:r>
            <a:r>
              <a:rPr lang="en-US" sz="3600" b="1"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 </a:t>
            </a:r>
            <a:r>
              <a:rPr lang="en-US" sz="3600" dirty="0">
                <a:highlight>
                  <a:srgbClr val="FFFF00"/>
                </a:highlight>
                <a:latin typeface="Times New Roman" panose="02020603050405020304" pitchFamily="18" charset="0"/>
                <a:ea typeface="Times New Roman" panose="02020603050405020304" pitchFamily="18" charset="0"/>
              </a:rPr>
              <a:t>∧ g(</a:t>
            </a:r>
            <a:r>
              <a:rPr lang="en-US" sz="3600" dirty="0" err="1">
                <a:highlight>
                  <a:srgbClr val="FFFF00"/>
                </a:highlight>
                <a:latin typeface="Times New Roman" panose="02020603050405020304" pitchFamily="18" charset="0"/>
                <a:ea typeface="Times New Roman" panose="02020603050405020304" pitchFamily="18" charset="0"/>
              </a:rPr>
              <a:t>i</a:t>
            </a:r>
            <a:r>
              <a:rPr lang="en-US" sz="3600" dirty="0">
                <a:highlight>
                  <a:srgbClr val="FFFF00"/>
                </a:highlight>
                <a:latin typeface="Times New Roman" panose="02020603050405020304" pitchFamily="18" charset="0"/>
                <a:ea typeface="Times New Roman" panose="02020603050405020304" pitchFamily="18" charset="0"/>
              </a:rPr>
              <a:t>)(x)(</a:t>
            </a:r>
            <a:r>
              <a:rPr lang="en-US" sz="3600" b="1" u="sng" dirty="0">
                <a:highlight>
                  <a:srgbClr val="FFFF00"/>
                </a:highlight>
                <a:latin typeface="Times New Roman" panose="02020603050405020304" pitchFamily="18" charset="0"/>
                <a:ea typeface="Times New Roman" panose="02020603050405020304" pitchFamily="18" charset="0"/>
              </a:rPr>
              <a:t>a</a:t>
            </a:r>
            <a:r>
              <a:rPr lang="en-US" sz="3600" b="1" u="sng" baseline="-25000" dirty="0">
                <a:highlight>
                  <a:srgbClr val="FFFF00"/>
                </a:highlight>
                <a:latin typeface="Times New Roman" panose="02020603050405020304" pitchFamily="18" charset="0"/>
                <a:ea typeface="Times New Roman" panose="02020603050405020304" pitchFamily="18" charset="0"/>
              </a:rPr>
              <a:t>c</a:t>
            </a:r>
            <a:r>
              <a:rPr lang="en-US" sz="3600" dirty="0">
                <a:highlight>
                  <a:srgbClr val="FFFF00"/>
                </a:highlight>
                <a:latin typeface="Times New Roman" panose="02020603050405020304" pitchFamily="18" charset="0"/>
                <a:ea typeface="Times New Roman" panose="02020603050405020304" pitchFamily="18" charset="0"/>
              </a:rPr>
              <a:t>)(</a:t>
            </a:r>
            <a:r>
              <a:rPr lang="en-US" sz="3600" b="1" u="sng" dirty="0" err="1">
                <a:highlight>
                  <a:srgbClr val="FFFF00"/>
                </a:highlight>
                <a:latin typeface="Times New Roman" panose="02020603050405020304" pitchFamily="18" charset="0"/>
                <a:ea typeface="Times New Roman" panose="02020603050405020304" pitchFamily="18" charset="0"/>
              </a:rPr>
              <a:t>s</a:t>
            </a:r>
            <a:r>
              <a:rPr lang="en-US" sz="3600" b="1" u="sng" baseline="-25000" dirty="0" err="1">
                <a:highlight>
                  <a:srgbClr val="FFFF00"/>
                </a:highlight>
                <a:latin typeface="Times New Roman" panose="02020603050405020304" pitchFamily="18" charset="0"/>
                <a:ea typeface="Times New Roman" panose="02020603050405020304" pitchFamily="18" charset="0"/>
              </a:rPr>
              <a:t>r</a:t>
            </a:r>
            <a:r>
              <a:rPr lang="en-US" sz="3600" dirty="0">
                <a:highlight>
                  <a:srgbClr val="FFFF00"/>
                </a:highlight>
                <a:latin typeface="Times New Roman" panose="02020603050405020304" pitchFamily="18" charset="0"/>
                <a:ea typeface="Times New Roman" panose="02020603050405020304" pitchFamily="18" charset="0"/>
              </a:rPr>
              <a:t>)]</a:t>
            </a: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Source what-is-meant 	</a:t>
            </a:r>
            <a:r>
              <a:rPr lang="en-US" sz="3600" dirty="0">
                <a:latin typeface="Times New Roman" panose="02020603050405020304" pitchFamily="18" charset="0"/>
                <a:ea typeface="Times New Roman" panose="02020603050405020304" pitchFamily="18" charset="0"/>
              </a:rPr>
              <a:t>a dog	…	the dog known to you</a:t>
            </a:r>
            <a:endParaRPr lang="en-US" sz="3600" cap="small" dirty="0">
              <a:latin typeface="Times New Roman" panose="02020603050405020304" pitchFamily="18" charset="0"/>
              <a:ea typeface="Times New Roman" panose="02020603050405020304" pitchFamily="18" charset="0"/>
            </a:endParaRPr>
          </a:p>
          <a:p>
            <a:pPr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Goal</a:t>
            </a:r>
            <a:r>
              <a:rPr lang="en-US" sz="3600" cap="small" dirty="0">
                <a:effectLst/>
                <a:latin typeface="Times New Roman" panose="02020603050405020304" pitchFamily="18" charset="0"/>
                <a:ea typeface="Times New Roman" panose="02020603050405020304" pitchFamily="18" charset="0"/>
              </a:rPr>
              <a:t> content	</a:t>
            </a:r>
            <a:r>
              <a:rPr lang="en-US" sz="3600" dirty="0">
                <a:latin typeface="Times New Roman" panose="02020603050405020304" pitchFamily="18" charset="0"/>
                <a:ea typeface="Times New Roman" panose="02020603050405020304" pitchFamily="18" charset="0"/>
              </a:rPr>
              <a:t> </a:t>
            </a:r>
            <a:r>
              <a:rPr lang="en-US" sz="3600" dirty="0" err="1">
                <a:latin typeface="Times New Roman" panose="02020603050405020304" pitchFamily="18" charset="0"/>
                <a:ea typeface="Times New Roman" panose="02020603050405020304" pitchFamily="18" charset="0"/>
              </a:rPr>
              <a:t>λxλs.dog</a:t>
            </a:r>
            <a:r>
              <a:rPr lang="en-US" sz="3600" dirty="0">
                <a:latin typeface="Times New Roman" panose="02020603050405020304" pitchFamily="18" charset="0"/>
                <a:ea typeface="Times New Roman" panose="02020603050405020304" pitchFamily="18" charset="0"/>
              </a:rPr>
              <a:t>’(x)(s) 		</a:t>
            </a:r>
            <a:r>
              <a:rPr lang="en-US" sz="3600" dirty="0" err="1">
                <a:latin typeface="Times New Roman" panose="02020603050405020304" pitchFamily="18" charset="0"/>
                <a:ea typeface="Times New Roman" panose="02020603050405020304" pitchFamily="18" charset="0"/>
              </a:rPr>
              <a:t>ιx.dog</a:t>
            </a:r>
            <a:r>
              <a:rPr lang="en-US" sz="3600" dirty="0">
                <a:latin typeface="Times New Roman" panose="02020603050405020304" pitchFamily="18" charset="0"/>
                <a:ea typeface="Times New Roman" panose="02020603050405020304" pitchFamily="18" charset="0"/>
              </a:rPr>
              <a:t>’(x)(</a:t>
            </a:r>
            <a:r>
              <a:rPr lang="en-US" sz="3600" b="1" dirty="0" err="1">
                <a:latin typeface="Times New Roman" panose="02020603050405020304" pitchFamily="18" charset="0"/>
                <a:ea typeface="Times New Roman" panose="02020603050405020304" pitchFamily="18" charset="0"/>
              </a:rPr>
              <a:t>s</a:t>
            </a:r>
            <a:r>
              <a:rPr lang="en-US" sz="3600" b="1" baseline="-25000" dirty="0" err="1">
                <a:latin typeface="Times New Roman" panose="02020603050405020304" pitchFamily="18" charset="0"/>
                <a:ea typeface="Times New Roman" panose="02020603050405020304" pitchFamily="18" charset="0"/>
              </a:rPr>
              <a:t>r</a:t>
            </a:r>
            <a:r>
              <a:rPr lang="en-US" sz="3600" dirty="0">
                <a:latin typeface="Times New Roman" panose="02020603050405020304" pitchFamily="18" charset="0"/>
                <a:ea typeface="Times New Roman" panose="02020603050405020304" pitchFamily="18" charset="0"/>
              </a:rPr>
              <a:t>) </a:t>
            </a:r>
            <a:r>
              <a:rPr lang="en-US" sz="3600" dirty="0">
                <a:highlight>
                  <a:srgbClr val="FFFF00"/>
                </a:highlight>
                <a:latin typeface="Times New Roman" panose="02020603050405020304" pitchFamily="18" charset="0"/>
                <a:ea typeface="Times New Roman" panose="02020603050405020304" pitchFamily="18" charset="0"/>
              </a:rPr>
              <a:t>defined </a:t>
            </a:r>
            <a:r>
              <a:rPr lang="en-US" sz="3600" dirty="0" err="1">
                <a:highlight>
                  <a:srgbClr val="FFFF00"/>
                </a:highlight>
                <a:latin typeface="Times New Roman" panose="02020603050405020304" pitchFamily="18" charset="0"/>
                <a:ea typeface="Times New Roman" panose="02020603050405020304" pitchFamily="18" charset="0"/>
              </a:rPr>
              <a:t>iff</a:t>
            </a:r>
            <a:r>
              <a:rPr lang="en-US" sz="3600" dirty="0">
                <a:highlight>
                  <a:srgbClr val="FFFF00"/>
                </a:highlight>
                <a:latin typeface="Times New Roman" panose="02020603050405020304" pitchFamily="18" charset="0"/>
                <a:ea typeface="Times New Roman" panose="02020603050405020304" pitchFamily="18" charset="0"/>
              </a:rPr>
              <a:t> x is salient</a:t>
            </a:r>
            <a:endParaRPr lang="en-US" sz="3600" cap="small"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4924425" algn="l"/>
                <a:tab pos="9424988" algn="l"/>
                <a:tab pos="11301413" algn="l"/>
              </a:tabLst>
            </a:pPr>
            <a:r>
              <a:rPr lang="en-US" sz="3600" cap="small" dirty="0">
                <a:latin typeface="Times New Roman" panose="02020603050405020304" pitchFamily="18" charset="0"/>
                <a:ea typeface="Times New Roman" panose="02020603050405020304" pitchFamily="18" charset="0"/>
              </a:rPr>
              <a:t>Goal</a:t>
            </a:r>
            <a:r>
              <a:rPr lang="en-US" sz="3600" cap="small" dirty="0">
                <a:effectLst/>
                <a:latin typeface="Times New Roman" panose="02020603050405020304" pitchFamily="18" charset="0"/>
                <a:ea typeface="Times New Roman" panose="02020603050405020304" pitchFamily="18" charset="0"/>
              </a:rPr>
              <a:t> </a:t>
            </a:r>
            <a:r>
              <a:rPr lang="en-US" sz="3600" cap="small" dirty="0">
                <a:latin typeface="Times New Roman" panose="02020603050405020304" pitchFamily="18" charset="0"/>
                <a:ea typeface="Times New Roman" panose="02020603050405020304" pitchFamily="18" charset="0"/>
              </a:rPr>
              <a:t>what-is-meant </a:t>
            </a:r>
            <a:r>
              <a:rPr lang="en-US" sz="3600" cap="small" dirty="0">
                <a:effectLst/>
                <a:latin typeface="Times New Roman" panose="02020603050405020304" pitchFamily="18" charset="0"/>
                <a:ea typeface="Times New Roman" panose="02020603050405020304" pitchFamily="18" charset="0"/>
              </a:rPr>
              <a:t>	</a:t>
            </a:r>
            <a:r>
              <a:rPr lang="en-US" sz="3600" dirty="0">
                <a:latin typeface="Times New Roman" panose="02020603050405020304" pitchFamily="18" charset="0"/>
                <a:ea typeface="Times New Roman" panose="02020603050405020304" pitchFamily="18" charset="0"/>
              </a:rPr>
              <a:t> a dog 	…	the currently salient dog</a:t>
            </a:r>
            <a:endParaRPr lang="en-US" sz="3600" dirty="0">
              <a:highlight>
                <a:srgbClr val="FFFF00"/>
              </a:highlight>
              <a:latin typeface="Times New Roman" panose="02020603050405020304" pitchFamily="18" charset="0"/>
              <a:ea typeface="Times New Roman" panose="02020603050405020304" pitchFamily="18" charset="0"/>
            </a:endParaRP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44</a:t>
            </a:fld>
            <a:endParaRPr lang="ru-RU" sz="3600" b="1" dirty="0"/>
          </a:p>
        </p:txBody>
      </p:sp>
      <p:sp>
        <p:nvSpPr>
          <p:cNvPr id="16" name="Название подразделения, лаборатории, факультета и т.д.">
            <a:extLst>
              <a:ext uri="{FF2B5EF4-FFF2-40B4-BE49-F238E27FC236}">
                <a16:creationId xmlns:a16="http://schemas.microsoft.com/office/drawing/2014/main" id="{D94CC366-B7E9-48F8-BECC-947DC5132468}"/>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
        <p:nvSpPr>
          <p:cNvPr id="14" name="Очень крутой заголовок…">
            <a:extLst>
              <a:ext uri="{FF2B5EF4-FFF2-40B4-BE49-F238E27FC236}">
                <a16:creationId xmlns:a16="http://schemas.microsoft.com/office/drawing/2014/main" id="{3D24FB77-7F47-4465-886A-84249AF47513}"/>
              </a:ext>
            </a:extLst>
          </p:cNvPr>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 losing indices I: </a:t>
            </a:r>
            <a:r>
              <a:rPr lang="en-US" dirty="0" err="1"/>
              <a:t>assoc</a:t>
            </a:r>
            <a:r>
              <a:rPr lang="en-US" dirty="0"/>
              <a:t> &gt; top</a:t>
            </a:r>
            <a:endParaRPr lang="ru-RU" dirty="0"/>
          </a:p>
        </p:txBody>
      </p:sp>
      <p:sp>
        <p:nvSpPr>
          <p:cNvPr id="12" name="TextBox 11">
            <a:extLst>
              <a:ext uri="{FF2B5EF4-FFF2-40B4-BE49-F238E27FC236}">
                <a16:creationId xmlns:a16="http://schemas.microsoft.com/office/drawing/2014/main" id="{BD35773D-618B-4D1B-849A-602DEAD4A90E}"/>
              </a:ext>
            </a:extLst>
          </p:cNvPr>
          <p:cNvSpPr txBox="1"/>
          <p:nvPr/>
        </p:nvSpPr>
        <p:spPr>
          <a:xfrm>
            <a:off x="7871520" y="7395069"/>
            <a:ext cx="8928992" cy="2175595"/>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6600" dirty="0">
                <a:solidFill>
                  <a:srgbClr val="253957"/>
                </a:solidFill>
                <a:latin typeface="+mn-lt"/>
              </a:rPr>
              <a:t>2 : 1</a:t>
            </a:r>
          </a:p>
          <a:p>
            <a:pPr marL="0" marR="0" indent="0" algn="ctr" defTabSz="821531"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253957"/>
                </a:solidFill>
                <a:effectLst/>
                <a:uFillTx/>
                <a:latin typeface="+mn-lt"/>
                <a:sym typeface="Helvetica Light"/>
              </a:rPr>
              <a:t>indices</a:t>
            </a:r>
            <a:r>
              <a:rPr kumimoji="0" lang="en-US" sz="6600" b="0" i="0" u="none" strike="noStrike" cap="none" spc="0" normalizeH="0" dirty="0">
                <a:ln>
                  <a:noFill/>
                </a:ln>
                <a:solidFill>
                  <a:srgbClr val="253957"/>
                </a:solidFill>
                <a:effectLst/>
                <a:uFillTx/>
                <a:latin typeface="+mn-lt"/>
                <a:sym typeface="Helvetica Light"/>
              </a:rPr>
              <a:t> lost : indices gained</a:t>
            </a:r>
            <a:endParaRPr kumimoji="0" lang="ru-RU" sz="6600" b="0" i="0" u="none" strike="noStrike" cap="none" spc="0" normalizeH="0" baseline="0" dirty="0">
              <a:ln>
                <a:noFill/>
              </a:ln>
              <a:solidFill>
                <a:srgbClr val="253957"/>
              </a:solidFill>
              <a:effectLst/>
              <a:uFillTx/>
              <a:latin typeface="+mn-lt"/>
              <a:sym typeface="Helvetica Light"/>
            </a:endParaRPr>
          </a:p>
        </p:txBody>
      </p:sp>
    </p:spTree>
    <p:extLst>
      <p:ext uri="{BB962C8B-B14F-4D97-AF65-F5344CB8AC3E}">
        <p14:creationId xmlns:p14="http://schemas.microsoft.com/office/powerpoint/2010/main" val="8822588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t>Proprial</a:t>
            </a:r>
            <a:r>
              <a:rPr lang="en-US" dirty="0"/>
              <a:t> article </a:t>
            </a:r>
            <a:r>
              <a:rPr lang="en-US" i="1" dirty="0"/>
              <a:t>-</a:t>
            </a:r>
            <a:r>
              <a:rPr lang="en-US" i="1" dirty="0" err="1"/>
              <a:t>en</a:t>
            </a:r>
            <a:r>
              <a:rPr lang="en-US" baseline="30000" dirty="0" err="1"/>
              <a:t>IV</a:t>
            </a:r>
            <a:r>
              <a:rPr lang="en-US" dirty="0"/>
              <a:t>: Losing Indices II (Resource Situation)</a:t>
            </a:r>
            <a:endParaRPr lang="ru-RU" dirty="0"/>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45</a:t>
            </a:fld>
            <a:endParaRPr lang="ru-RU" sz="3600" b="1" dirty="0"/>
          </a:p>
        </p:txBody>
      </p:sp>
    </p:spTree>
    <p:extLst>
      <p:ext uri="{BB962C8B-B14F-4D97-AF65-F5344CB8AC3E}">
        <p14:creationId xmlns:p14="http://schemas.microsoft.com/office/powerpoint/2010/main" val="76411466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a:t>
            </a:r>
            <a:r>
              <a:rPr lang="en-US" dirty="0" err="1"/>
              <a:t>proprial</a:t>
            </a:r>
            <a:r>
              <a:rPr lang="en-US" dirty="0"/>
              <a:t> article -</a:t>
            </a:r>
            <a:r>
              <a:rPr lang="en-US" dirty="0" err="1"/>
              <a:t>en</a:t>
            </a:r>
            <a:r>
              <a:rPr lang="en-US" baseline="30000" dirty="0" err="1"/>
              <a:t>IV</a:t>
            </a:r>
            <a:r>
              <a:rPr lang="en-US" dirty="0"/>
              <a:t>: background</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606" y="4276344"/>
            <a:ext cx="22567738" cy="908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b="1" dirty="0"/>
              <a:t>A </a:t>
            </a:r>
            <a:r>
              <a:rPr lang="en-US" sz="4400" b="1" dirty="0" err="1"/>
              <a:t>proprial</a:t>
            </a:r>
            <a:r>
              <a:rPr lang="en-US" sz="4400" b="1" dirty="0"/>
              <a:t> article</a:t>
            </a:r>
            <a:r>
              <a:rPr lang="en-US" sz="4400" dirty="0"/>
              <a:t> is hypothesized by Muñoz (2019)</a:t>
            </a:r>
            <a:r>
              <a:rPr lang="ru-RU" sz="4400" dirty="0"/>
              <a:t> </a:t>
            </a:r>
            <a:r>
              <a:rPr lang="en-US" sz="4400" dirty="0"/>
              <a:t>to be a special morpheme which </a:t>
            </a:r>
            <a:r>
              <a:rPr lang="en-US" sz="4400" b="1" dirty="0"/>
              <a:t>derives individual-denoting terms from proper names</a:t>
            </a:r>
            <a:r>
              <a:rPr lang="en-US" sz="4400" dirty="0"/>
              <a:t>, which are argued to be basically predicative,</a:t>
            </a:r>
            <a:r>
              <a:rPr lang="en-US" sz="4400" b="1" dirty="0"/>
              <a:t> in an </a:t>
            </a:r>
            <a:r>
              <a:rPr lang="en-US" sz="4400" b="1" dirty="0" err="1"/>
              <a:t>argumental</a:t>
            </a:r>
            <a:r>
              <a:rPr lang="en-US" sz="4400" b="1" dirty="0"/>
              <a:t> position</a:t>
            </a: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The use of the </a:t>
            </a:r>
            <a:r>
              <a:rPr lang="en-US" sz="4400" dirty="0" err="1"/>
              <a:t>proprial</a:t>
            </a:r>
            <a:r>
              <a:rPr lang="en-US" sz="4400" dirty="0"/>
              <a:t> article </a:t>
            </a:r>
            <a:r>
              <a:rPr lang="en-US" sz="4400" i="1" dirty="0"/>
              <a:t>-</a:t>
            </a:r>
            <a:r>
              <a:rPr lang="en-US" sz="4400" i="1" dirty="0" err="1"/>
              <a:t>en</a:t>
            </a:r>
            <a:r>
              <a:rPr lang="en-US" sz="4400" baseline="30000" dirty="0" err="1"/>
              <a:t>IV</a:t>
            </a:r>
            <a:r>
              <a:rPr lang="en-US" sz="4400" dirty="0"/>
              <a:t> is restricted precisely to </a:t>
            </a:r>
            <a:r>
              <a:rPr lang="en-US" sz="4400" dirty="0" err="1"/>
              <a:t>argumental</a:t>
            </a:r>
            <a:r>
              <a:rPr lang="en-US" sz="4400" dirty="0"/>
              <a:t> positions</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and also to human names (examples omitted)</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8257468"/>
            <a:ext cx="21071071" cy="5132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49375" algn="l"/>
                <a:tab pos="1349375" algn="l"/>
                <a:tab pos="4384675" algn="l"/>
                <a:tab pos="7972425" algn="l"/>
                <a:tab pos="9590088" algn="l"/>
              </a:tabLst>
            </a:pPr>
            <a:r>
              <a:rPr lang="en-US" sz="3600" cap="small" dirty="0">
                <a:effectLst/>
                <a:latin typeface="Times New Roman" panose="02020603050405020304" pitchFamily="18" charset="0"/>
                <a:ea typeface="Times New Roman" panose="02020603050405020304" pitchFamily="18" charset="0"/>
              </a:rPr>
              <a:t>(48)	</a:t>
            </a:r>
            <a:r>
              <a:rPr lang="en-US" sz="3600" b="1" dirty="0" err="1">
                <a:effectLst/>
                <a:latin typeface="Times New Roman" panose="02020603050405020304" pitchFamily="18" charset="0"/>
                <a:ea typeface="Times New Roman" panose="02020603050405020304" pitchFamily="18" charset="0"/>
              </a:rPr>
              <a:t>wɵntər</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sewr-əs</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tʉt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jʉχ</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384675" algn="l"/>
                <a:tab pos="7972425" algn="l"/>
                <a:tab pos="9590088" algn="l"/>
              </a:tabLst>
            </a:pPr>
            <a:r>
              <a:rPr lang="en-US" sz="3600" dirty="0">
                <a:effectLst/>
                <a:latin typeface="Times New Roman" panose="02020603050405020304" pitchFamily="18" charset="0"/>
                <a:ea typeface="Times New Roman" panose="02020603050405020304" pitchFamily="18" charset="0"/>
              </a:rPr>
              <a:t>	A.-</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cleave-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	</a:t>
            </a:r>
            <a:r>
              <a:rPr lang="en-US" sz="3600" dirty="0">
                <a:effectLst/>
                <a:latin typeface="Times New Roman" panose="02020603050405020304" pitchFamily="18" charset="0"/>
                <a:ea typeface="Times New Roman" panose="02020603050405020304" pitchFamily="18" charset="0"/>
              </a:rPr>
              <a:t>fire	wood</a:t>
            </a: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350645" algn="l"/>
                <a:tab pos="2610485" algn="l"/>
              </a:tabLst>
            </a:pPr>
            <a:r>
              <a:rPr lang="en-US" sz="3600" dirty="0">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cleaved</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log</a:t>
            </a:r>
            <a:r>
              <a:rPr lang="ru-RU" sz="3600" dirty="0">
                <a:effectLst/>
                <a:latin typeface="Times New Roman" panose="02020603050405020304" pitchFamily="18" charset="0"/>
                <a:ea typeface="MS Mincho" panose="02020609040205080304" pitchFamily="49" charset="-128"/>
              </a:rPr>
              <a:t>’.</a:t>
            </a:r>
            <a:r>
              <a:rPr lang="en-US" sz="3600" b="1" dirty="0">
                <a:effectLst/>
                <a:latin typeface="Times New Roman" panose="02020603050405020304" pitchFamily="18" charset="0"/>
                <a:ea typeface="Times New Roman" panose="02020603050405020304" pitchFamily="18" charset="0"/>
              </a:rPr>
              <a:t> </a:t>
            </a:r>
          </a:p>
          <a:p>
            <a:pPr lvl="0" algn="just" fontAlgn="base">
              <a:lnSpc>
                <a:spcPct val="150000"/>
              </a:lnSpc>
              <a:spcBef>
                <a:spcPts val="600"/>
              </a:spcBef>
              <a:buSzPts val="1200"/>
              <a:tabLst>
                <a:tab pos="1266825" algn="l"/>
                <a:tab pos="2609850" algn="l"/>
              </a:tabLst>
            </a:pPr>
            <a:r>
              <a:rPr lang="en-US" sz="3600" dirty="0">
                <a:effectLst/>
                <a:latin typeface="Times New Roman" panose="02020603050405020304" pitchFamily="18" charset="0"/>
                <a:ea typeface="Times New Roman" panose="02020603050405020304" pitchFamily="18" charset="0"/>
              </a:rPr>
              <a:t>(49)</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maša</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jen</a:t>
            </a:r>
            <a:r>
              <a:rPr lang="en-US" sz="3600" b="1"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ow-</a:t>
            </a:r>
            <a:r>
              <a:rPr lang="en-US" sz="3600"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pʉnš</a:t>
            </a:r>
            <a:r>
              <a:rPr lang="en-US" sz="3600" dirty="0">
                <a:effectLst/>
                <a:latin typeface="Times New Roman" panose="02020603050405020304" pitchFamily="18" charset="0"/>
                <a:ea typeface="Times New Roman" panose="02020603050405020304" pitchFamily="18" charset="0"/>
              </a:rPr>
              <a:t>-e</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 pos="2609850" algn="l"/>
              </a:tabLst>
            </a:pPr>
            <a:r>
              <a:rPr lang="en-US" sz="3600" dirty="0">
                <a:effectLst/>
                <a:latin typeface="Times New Roman" panose="02020603050405020304" pitchFamily="18" charset="0"/>
                <a:ea typeface="Times New Roman" panose="02020603050405020304" pitchFamily="18" charset="0"/>
              </a:rPr>
              <a:t>	M.-</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door-</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open-</a:t>
            </a:r>
            <a:r>
              <a:rPr lang="en-US" sz="3600" cap="small" dirty="0">
                <a:effectLst/>
                <a:latin typeface="Times New Roman" panose="02020603050405020304" pitchFamily="18" charset="0"/>
                <a:ea typeface="Times New Roman" panose="02020603050405020304" pitchFamily="18" charset="0"/>
              </a:rPr>
              <a:t>imp.sg.sg</a:t>
            </a:r>
          </a:p>
          <a:p>
            <a:pPr algn="just">
              <a:lnSpc>
                <a:spcPct val="150000"/>
              </a:lnSpc>
              <a:tabLst>
                <a:tab pos="1266825" algn="l"/>
              </a:tabLst>
            </a:pPr>
            <a:r>
              <a:rPr lang="en-US" sz="3600" cap="small" dirty="0">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Masha</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open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door</a:t>
            </a:r>
            <a:r>
              <a:rPr lang="ru-RU" sz="3600" dirty="0">
                <a:effectLst/>
                <a:latin typeface="Times New Roman" panose="02020603050405020304" pitchFamily="18" charset="0"/>
                <a:ea typeface="MS Mincho" panose="02020609040205080304" pitchFamily="49" charset="-128"/>
              </a:rPr>
              <a:t>!’</a:t>
            </a:r>
            <a:endParaRPr lang="en-US" sz="36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6F79FA48-1037-433D-8957-7A389299906D}"/>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6272400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98788" y="2301470"/>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a:t>
            </a:r>
            <a:r>
              <a:rPr lang="en-US" dirty="0" err="1"/>
              <a:t>proprial</a:t>
            </a:r>
            <a:r>
              <a:rPr lang="en-US" dirty="0"/>
              <a:t> article -</a:t>
            </a:r>
            <a:r>
              <a:rPr lang="en-US" dirty="0" err="1"/>
              <a:t>en</a:t>
            </a:r>
            <a:r>
              <a:rPr lang="en-US" baseline="30000" dirty="0" err="1"/>
              <a:t>IV</a:t>
            </a:r>
            <a:r>
              <a:rPr lang="en-US" dirty="0"/>
              <a:t>: topicality and feature variability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98788" y="4294890"/>
            <a:ext cx="20571513"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Unlike the topic marker </a:t>
            </a:r>
            <a:r>
              <a:rPr lang="en-US" sz="4400" i="1" dirty="0"/>
              <a:t>-</a:t>
            </a:r>
            <a:r>
              <a:rPr lang="en-US" sz="4400" i="1" dirty="0" err="1"/>
              <a:t>en</a:t>
            </a:r>
            <a:r>
              <a:rPr lang="en-US" sz="4400" baseline="30000" dirty="0" err="1"/>
              <a:t>III</a:t>
            </a:r>
            <a:r>
              <a:rPr lang="en-US" sz="4400" dirty="0"/>
              <a:t>, the </a:t>
            </a:r>
            <a:r>
              <a:rPr lang="en-US" sz="4400" dirty="0" err="1"/>
              <a:t>proprial</a:t>
            </a:r>
            <a:r>
              <a:rPr lang="en-US" sz="4400" dirty="0"/>
              <a:t> article </a:t>
            </a:r>
            <a:r>
              <a:rPr lang="en-US" sz="4400" i="1" dirty="0"/>
              <a:t>-</a:t>
            </a:r>
            <a:r>
              <a:rPr lang="en-US" sz="4400" i="1" dirty="0" err="1"/>
              <a:t>en</a:t>
            </a:r>
            <a:r>
              <a:rPr lang="en-US" sz="4400" baseline="30000" dirty="0" err="1"/>
              <a:t>IV</a:t>
            </a:r>
            <a:r>
              <a:rPr lang="en-US" sz="4400" dirty="0"/>
              <a:t> is not restricted to the topical subject position and is even found with demoted subjects.</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r>
              <a:rPr lang="en-US" sz="4400" dirty="0"/>
              <a:t>And it does not vary in number with a plural Addressee.</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198788" y="5519819"/>
            <a:ext cx="21071071"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buSzPts val="1200"/>
              <a:tabLst>
                <a:tab pos="1336675" algn="l"/>
                <a:tab pos="1349375" algn="l"/>
                <a:tab pos="4924425" algn="l"/>
                <a:tab pos="8886825" algn="l"/>
              </a:tabLst>
            </a:pPr>
            <a:r>
              <a:rPr lang="en-US" sz="3600" cap="small" dirty="0">
                <a:effectLst/>
                <a:latin typeface="Times New Roman" panose="02020603050405020304" pitchFamily="18" charset="0"/>
                <a:ea typeface="Times New Roman" panose="02020603050405020304" pitchFamily="18" charset="0"/>
              </a:rPr>
              <a:t>(50)	</a:t>
            </a:r>
            <a:r>
              <a:rPr lang="en-US" sz="3600" dirty="0">
                <a:latin typeface="Times New Roman" panose="02020603050405020304" pitchFamily="18" charset="0"/>
                <a:ea typeface="MS Mincho" panose="02020609040205080304" pitchFamily="49" charset="-128"/>
              </a:rPr>
              <a:t>m</a:t>
            </a:r>
            <a:r>
              <a:rPr lang="mn-MN" sz="3600" dirty="0">
                <a:effectLst/>
                <a:latin typeface="Times New Roman" panose="02020603050405020304" pitchFamily="18" charset="0"/>
                <a:ea typeface="Times New Roman" panose="02020603050405020304" pitchFamily="18" charset="0"/>
              </a:rPr>
              <a:t>ˊačok-ən	</a:t>
            </a:r>
            <a:r>
              <a:rPr lang="mn-MN" sz="3600" b="1" dirty="0">
                <a:effectLst/>
                <a:latin typeface="Times New Roman" panose="02020603050405020304" pitchFamily="18" charset="0"/>
                <a:ea typeface="Times New Roman" panose="02020603050405020304" pitchFamily="18" charset="0"/>
              </a:rPr>
              <a:t>petˊaj-en-ən</a:t>
            </a:r>
            <a:r>
              <a:rPr lang="mn-MN" sz="3600" dirty="0">
                <a:effectLst/>
                <a:latin typeface="Times New Roman" panose="02020603050405020304" pitchFamily="18" charset="0"/>
                <a:ea typeface="Times New Roman" panose="02020603050405020304" pitchFamily="18" charset="0"/>
              </a:rPr>
              <a:t>	wu-s-i</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36675" algn="l"/>
                <a:tab pos="1349375" algn="l"/>
                <a:tab pos="4924425" algn="l"/>
                <a:tab pos="8886825" algn="l"/>
              </a:tabLst>
            </a:pPr>
            <a:r>
              <a:rPr lang="en-US" sz="3600" dirty="0">
                <a:effectLst/>
                <a:latin typeface="Times New Roman" panose="02020603050405020304" pitchFamily="18" charset="0"/>
                <a:ea typeface="Times New Roman" panose="02020603050405020304" pitchFamily="18" charset="0"/>
              </a:rPr>
              <a:t>	ball-</a:t>
            </a:r>
            <a:r>
              <a:rPr lang="en-US" sz="3600" cap="small" dirty="0">
                <a:effectLst/>
                <a:latin typeface="Times New Roman" panose="02020603050405020304" pitchFamily="18" charset="0"/>
                <a:ea typeface="Times New Roman" panose="02020603050405020304" pitchFamily="18" charset="0"/>
              </a:rPr>
              <a:t>poss.2nsg	</a:t>
            </a:r>
            <a:r>
              <a:rPr lang="en-US" sz="3600" dirty="0">
                <a:effectLst/>
                <a:latin typeface="Times New Roman" panose="02020603050405020304" pitchFamily="18" charset="0"/>
                <a:ea typeface="Times New Roman" panose="02020603050405020304" pitchFamily="18" charset="0"/>
              </a:rPr>
              <a:t>P.-</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a:t>
            </a:r>
            <a:r>
              <a:rPr lang="en-US" sz="3600" cap="small" dirty="0">
                <a:effectLst/>
                <a:latin typeface="Times New Roman" panose="02020603050405020304" pitchFamily="18" charset="0"/>
                <a:ea typeface="Times New Roman" panose="02020603050405020304" pitchFamily="18" charset="0"/>
              </a:rPr>
              <a:t>loc</a:t>
            </a:r>
            <a:r>
              <a:rPr lang="en-US" sz="3600" dirty="0">
                <a:effectLst/>
                <a:latin typeface="Times New Roman" panose="02020603050405020304" pitchFamily="18" charset="0"/>
                <a:ea typeface="Times New Roman" panose="02020603050405020304" pitchFamily="18" charset="0"/>
              </a:rPr>
              <a:t>	take-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-pass[3sg]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336675" algn="l"/>
                <a:tab pos="1349375" algn="l"/>
                <a:tab pos="4924425" algn="l"/>
                <a:tab pos="8886825"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Vasya</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Katya</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looking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for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ball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like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to</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play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with</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kindergarten</a:t>
            </a:r>
            <a:r>
              <a:rPr lang="ru-RU" sz="3600" dirty="0">
                <a:effectLst/>
                <a:latin typeface="Times New Roman" panose="02020603050405020304" pitchFamily="18" charset="0"/>
                <a:ea typeface="MS Mincho" panose="02020609040205080304" pitchFamily="49" charset="-128"/>
              </a:rPr>
              <a:t>. The </a:t>
            </a:r>
            <a:r>
              <a:rPr lang="ru-RU" sz="3600" dirty="0" err="1">
                <a:effectLst/>
                <a:latin typeface="Times New Roman" panose="02020603050405020304" pitchFamily="18" charset="0"/>
                <a:ea typeface="MS Mincho" panose="02020609040205080304" pitchFamily="49" charset="-128"/>
              </a:rPr>
              <a:t>teacher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says</a:t>
            </a:r>
            <a:r>
              <a:rPr lang="ru-RU" sz="3600" dirty="0">
                <a:effectLst/>
                <a:latin typeface="Times New Roman" panose="02020603050405020304" pitchFamily="18" charset="0"/>
                <a:ea typeface="MS Mincho" panose="02020609040205080304" pitchFamily="49" charset="-128"/>
              </a:rPr>
              <a:t>:} ‘The </a:t>
            </a:r>
            <a:r>
              <a:rPr lang="ru-RU" sz="3600" dirty="0" err="1">
                <a:effectLst/>
                <a:latin typeface="Times New Roman" panose="02020603050405020304" pitchFamily="18" charset="0"/>
                <a:ea typeface="MS Mincho" panose="02020609040205080304" pitchFamily="49" charset="-128"/>
              </a:rPr>
              <a:t>ball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has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already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been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taken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Petya</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9" name="TextBox 8">
            <a:extLst>
              <a:ext uri="{FF2B5EF4-FFF2-40B4-BE49-F238E27FC236}">
                <a16:creationId xmlns:a16="http://schemas.microsoft.com/office/drawing/2014/main" id="{2EF47931-A31B-48A1-A6D9-8D30F8BBF38C}"/>
              </a:ext>
            </a:extLst>
          </p:cNvPr>
          <p:cNvSpPr txBox="1"/>
          <p:nvPr/>
        </p:nvSpPr>
        <p:spPr>
          <a:xfrm>
            <a:off x="1198788" y="9843067"/>
            <a:ext cx="21071071"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617663" algn="l"/>
                <a:tab pos="3938588" algn="l"/>
                <a:tab pos="5838825" algn="l"/>
                <a:tab pos="12731750" algn="l"/>
              </a:tabLst>
            </a:pPr>
            <a:r>
              <a:rPr lang="en-US" sz="3600" cap="small" dirty="0">
                <a:effectLst/>
                <a:latin typeface="Times New Roman" panose="02020603050405020304" pitchFamily="18" charset="0"/>
                <a:ea typeface="Times New Roman" panose="02020603050405020304" pitchFamily="18" charset="0"/>
              </a:rPr>
              <a:t>(51)	</a:t>
            </a:r>
            <a:r>
              <a:rPr lang="en-US" sz="3600" dirty="0" err="1">
                <a:effectLst/>
                <a:latin typeface="Times New Roman" panose="02020603050405020304" pitchFamily="18" charset="0"/>
                <a:ea typeface="MS Mincho" panose="02020609040205080304" pitchFamily="49" charset="-128"/>
              </a:rPr>
              <a:t>ń</a:t>
            </a:r>
            <a:r>
              <a:rPr lang="en-US" sz="3600" dirty="0" err="1">
                <a:effectLst/>
                <a:latin typeface="Times New Roman" panose="02020603050405020304" pitchFamily="18" charset="0"/>
                <a:ea typeface="Times New Roman" panose="02020603050405020304" pitchFamily="18" charset="0"/>
              </a:rPr>
              <a:t>awrɛm-ət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nin</a:t>
            </a:r>
            <a:r>
              <a:rPr lang="en-US" sz="3600"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wɵntər-en-ən</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ən-ən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λawəλ</a:t>
            </a:r>
            <a:r>
              <a:rPr lang="en-US" sz="3600" dirty="0">
                <a:effectLst/>
                <a:latin typeface="Times New Roman" panose="02020603050405020304" pitchFamily="18" charset="0"/>
                <a:ea typeface="Times New Roman" panose="02020603050405020304" pitchFamily="18" charset="0"/>
              </a:rPr>
              <a:t>-a-</a:t>
            </a:r>
            <a:r>
              <a:rPr lang="en-US" sz="3600" dirty="0" err="1">
                <a:effectLst/>
                <a:latin typeface="Times New Roman" panose="02020603050405020304" pitchFamily="18" charset="0"/>
                <a:ea typeface="Times New Roman" panose="02020603050405020304" pitchFamily="18" charset="0"/>
              </a:rPr>
              <a:t>jəti</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617663" algn="l"/>
                <a:tab pos="3938588" algn="l"/>
                <a:tab pos="5838825" algn="l"/>
                <a:tab pos="12731750" algn="l"/>
              </a:tabLst>
            </a:pPr>
            <a:r>
              <a:rPr lang="en-US" sz="3600" dirty="0">
                <a:effectLst/>
                <a:latin typeface="Times New Roman" panose="02020603050405020304" pitchFamily="18" charset="0"/>
                <a:ea typeface="Times New Roman" panose="02020603050405020304" pitchFamily="18" charset="0"/>
              </a:rPr>
              <a:t>	child-</a:t>
            </a:r>
            <a:r>
              <a:rPr lang="en-US" sz="3600" cap="small" dirty="0">
                <a:effectLst/>
                <a:latin typeface="Times New Roman" panose="02020603050405020304" pitchFamily="18" charset="0"/>
                <a:ea typeface="Times New Roman" panose="02020603050405020304" pitchFamily="18" charset="0"/>
              </a:rPr>
              <a:t>pl</a:t>
            </a:r>
            <a:r>
              <a:rPr lang="en-US" sz="3600" dirty="0">
                <a:effectLst/>
                <a:latin typeface="Times New Roman" panose="02020603050405020304" pitchFamily="18" charset="0"/>
                <a:ea typeface="Times New Roman" panose="02020603050405020304" pitchFamily="18" charset="0"/>
              </a:rPr>
              <a:t>,	you.</a:t>
            </a:r>
            <a:r>
              <a:rPr lang="en-US" sz="3600" cap="small" dirty="0">
                <a:effectLst/>
                <a:latin typeface="Times New Roman" panose="02020603050405020304" pitchFamily="18" charset="0"/>
                <a:ea typeface="Times New Roman" panose="02020603050405020304" pitchFamily="18" charset="0"/>
              </a:rPr>
              <a:t>pl</a:t>
            </a:r>
            <a:r>
              <a:rPr lang="en-US" sz="3600" dirty="0">
                <a:effectLst/>
                <a:latin typeface="Times New Roman" panose="02020603050405020304" pitchFamily="18" charset="0"/>
                <a:ea typeface="Times New Roman" panose="02020603050405020304" pitchFamily="18" charset="0"/>
              </a:rPr>
              <a:t>	A.-</a:t>
            </a:r>
            <a:r>
              <a:rPr lang="en-US" sz="3600" cap="small" dirty="0">
                <a:effectLst/>
                <a:latin typeface="Times New Roman" panose="02020603050405020304" pitchFamily="18" charset="0"/>
                <a:ea typeface="Times New Roman" panose="02020603050405020304" pitchFamily="18" charset="0"/>
              </a:rPr>
              <a:t>poss.2sg-loc</a:t>
            </a:r>
            <a:r>
              <a:rPr lang="en-US" sz="3600" dirty="0">
                <a:effectLst/>
                <a:latin typeface="Times New Roman" panose="02020603050405020304" pitchFamily="18" charset="0"/>
                <a:ea typeface="Times New Roman" panose="02020603050405020304" pitchFamily="18" charset="0"/>
              </a:rPr>
              <a:t>/-</a:t>
            </a:r>
            <a:r>
              <a:rPr lang="en-US" sz="3600" cap="small" dirty="0">
                <a:effectLst/>
                <a:latin typeface="Times New Roman" panose="02020603050405020304" pitchFamily="18" charset="0"/>
                <a:ea typeface="Times New Roman" panose="02020603050405020304" pitchFamily="18" charset="0"/>
              </a:rPr>
              <a:t>poss.2nsg-loc	</a:t>
            </a:r>
            <a:r>
              <a:rPr lang="en-US" sz="3600" dirty="0" err="1">
                <a:effectLst/>
                <a:latin typeface="Times New Roman" panose="02020603050405020304" pitchFamily="18" charset="0"/>
                <a:ea typeface="Times New Roman" panose="02020603050405020304" pitchFamily="18" charset="0"/>
              </a:rPr>
              <a:t>baby.sit</a:t>
            </a:r>
            <a:r>
              <a:rPr lang="en-US" sz="3600" dirty="0">
                <a:effectLst/>
                <a:latin typeface="Times New Roman" panose="02020603050405020304" pitchFamily="18" charset="0"/>
                <a:ea typeface="Times New Roman" panose="02020603050405020304" pitchFamily="18" charset="0"/>
              </a:rPr>
              <a:t>[</a:t>
            </a:r>
            <a:r>
              <a:rPr lang="en-US" sz="3600" cap="small" dirty="0" err="1">
                <a:effectLst/>
                <a:latin typeface="Times New Roman" panose="02020603050405020304" pitchFamily="18" charset="0"/>
                <a:ea typeface="Times New Roman" panose="02020603050405020304" pitchFamily="18" charset="0"/>
              </a:rPr>
              <a:t>npst</a:t>
            </a:r>
            <a:r>
              <a:rPr lang="en-US" sz="3600" dirty="0">
                <a:effectLst/>
                <a:latin typeface="Times New Roman" panose="02020603050405020304" pitchFamily="18" charset="0"/>
                <a:ea typeface="Times New Roman" panose="02020603050405020304" pitchFamily="18" charset="0"/>
              </a:rPr>
              <a:t>]-</a:t>
            </a:r>
            <a:r>
              <a:rPr lang="en-US" sz="3600" cap="small" dirty="0">
                <a:effectLst/>
                <a:latin typeface="Times New Roman" panose="02020603050405020304" pitchFamily="18" charset="0"/>
                <a:ea typeface="Times New Roman" panose="02020603050405020304" pitchFamily="18" charset="0"/>
              </a:rPr>
              <a:t>pass-2pl</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617663" algn="l"/>
                <a:tab pos="3689350"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caretaker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kindergarten</a:t>
            </a:r>
            <a:r>
              <a:rPr lang="ru-RU" sz="3600" dirty="0">
                <a:effectLst/>
                <a:latin typeface="Times New Roman" panose="02020603050405020304" pitchFamily="18" charset="0"/>
                <a:ea typeface="MS Mincho" panose="02020609040205080304" pitchFamily="49" charset="-128"/>
              </a:rPr>
              <a:t>. The </a:t>
            </a:r>
            <a:r>
              <a:rPr lang="ru-RU" sz="3600" dirty="0" err="1">
                <a:effectLst/>
                <a:latin typeface="Times New Roman" panose="02020603050405020304" pitchFamily="18" charset="0"/>
                <a:ea typeface="MS Mincho" panose="02020609040205080304" pitchFamily="49" charset="-128"/>
              </a:rPr>
              <a:t>parents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are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going</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away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for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weekend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tell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their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children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Children</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will</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look</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after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you</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1" name="Название подразделения, лаборатории, факультета и т.д.">
            <a:extLst>
              <a:ext uri="{FF2B5EF4-FFF2-40B4-BE49-F238E27FC236}">
                <a16:creationId xmlns:a16="http://schemas.microsoft.com/office/drawing/2014/main" id="{236425A0-28A0-48AA-A369-8CE3ECC51E5F}"/>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70706055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a:t>
            </a:r>
            <a:r>
              <a:rPr lang="en-US" dirty="0" err="1"/>
              <a:t>proprial</a:t>
            </a:r>
            <a:r>
              <a:rPr lang="en-US" dirty="0"/>
              <a:t> article -</a:t>
            </a:r>
            <a:r>
              <a:rPr lang="en-US" dirty="0" err="1"/>
              <a:t>en</a:t>
            </a:r>
            <a:r>
              <a:rPr lang="en-US" baseline="30000" dirty="0" err="1"/>
              <a:t>IV</a:t>
            </a:r>
            <a:r>
              <a:rPr lang="en-US" dirty="0"/>
              <a:t>: explicit Possessor</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48</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606" y="5849888"/>
            <a:ext cx="20571513"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a:t>
            </a:r>
            <a:r>
              <a:rPr lang="en-US" sz="4400" dirty="0" err="1"/>
              <a:t>proprial</a:t>
            </a:r>
            <a:r>
              <a:rPr lang="en-US" sz="4400" dirty="0"/>
              <a:t> article </a:t>
            </a:r>
            <a:r>
              <a:rPr lang="en-US" sz="4400" i="1" dirty="0"/>
              <a:t>-</a:t>
            </a:r>
            <a:r>
              <a:rPr lang="en-US" sz="4400" i="1" dirty="0" err="1"/>
              <a:t>en</a:t>
            </a:r>
            <a:r>
              <a:rPr lang="en-US" sz="4400" baseline="30000" dirty="0" err="1"/>
              <a:t>IV</a:t>
            </a:r>
            <a:r>
              <a:rPr lang="en-US" sz="4400" dirty="0"/>
              <a:t> also does not admit an explicit Possessor.</a:t>
            </a:r>
          </a:p>
        </p:txBody>
      </p:sp>
      <p:sp>
        <p:nvSpPr>
          <p:cNvPr id="9" name="TextBox 8">
            <a:extLst>
              <a:ext uri="{FF2B5EF4-FFF2-40B4-BE49-F238E27FC236}">
                <a16:creationId xmlns:a16="http://schemas.microsoft.com/office/drawing/2014/main" id="{E3B9FFD9-FB50-4D35-BA24-992A405C1BF3}"/>
              </a:ext>
            </a:extLst>
          </p:cNvPr>
          <p:cNvSpPr txBox="1"/>
          <p:nvPr/>
        </p:nvSpPr>
        <p:spPr>
          <a:xfrm>
            <a:off x="1252147" y="6865697"/>
            <a:ext cx="21071071" cy="2562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49375" algn="l"/>
                <a:tab pos="1349375" algn="l"/>
                <a:tab pos="4384675" algn="l"/>
                <a:tab pos="7972425" algn="l"/>
                <a:tab pos="9590088" algn="l"/>
              </a:tabLst>
            </a:pPr>
            <a:r>
              <a:rPr lang="en-US" sz="3600" cap="small" dirty="0">
                <a:effectLst/>
                <a:latin typeface="Times New Roman" panose="02020603050405020304" pitchFamily="18" charset="0"/>
                <a:ea typeface="Times New Roman" panose="02020603050405020304" pitchFamily="18" charset="0"/>
              </a:rPr>
              <a:t>(52)	(#</a:t>
            </a:r>
            <a:r>
              <a:rPr lang="en-US" sz="3600" b="1" dirty="0">
                <a:latin typeface="Times New Roman" panose="02020603050405020304" pitchFamily="18" charset="0"/>
                <a:ea typeface="MS Mincho" panose="02020609040205080304" pitchFamily="49" charset="-128"/>
              </a:rPr>
              <a:t>ŋăŋ)</a:t>
            </a:r>
            <a:r>
              <a:rPr lang="en-US" sz="3600" b="1" cap="small" dirty="0">
                <a:latin typeface="Times New Roman" panose="02020603050405020304" pitchFamily="18" charset="0"/>
                <a:ea typeface="MS Mincho" panose="02020609040205080304" pitchFamily="49" charset="-128"/>
              </a:rPr>
              <a:t>	</a:t>
            </a:r>
            <a:r>
              <a:rPr lang="en-US" sz="3600" b="1" dirty="0" err="1">
                <a:effectLst/>
                <a:latin typeface="Times New Roman" panose="02020603050405020304" pitchFamily="18" charset="0"/>
                <a:ea typeface="Times New Roman" panose="02020603050405020304" pitchFamily="18" charset="0"/>
              </a:rPr>
              <a:t>wɵntər</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sewr-əs</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tʉt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jʉχ</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384675" algn="l"/>
                <a:tab pos="7972425" algn="l"/>
                <a:tab pos="9590088" algn="l"/>
              </a:tabLst>
            </a:pPr>
            <a:r>
              <a:rPr lang="en-US" sz="3600" dirty="0">
                <a:effectLst/>
                <a:latin typeface="Times New Roman" panose="02020603050405020304" pitchFamily="18" charset="0"/>
                <a:ea typeface="Times New Roman" panose="02020603050405020304" pitchFamily="18" charset="0"/>
              </a:rPr>
              <a:t>	you	A.-</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cleave-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	</a:t>
            </a:r>
            <a:r>
              <a:rPr lang="en-US" sz="3600" dirty="0">
                <a:effectLst/>
                <a:latin typeface="Times New Roman" panose="02020603050405020304" pitchFamily="18" charset="0"/>
                <a:ea typeface="Times New Roman" panose="02020603050405020304" pitchFamily="18" charset="0"/>
              </a:rPr>
              <a:t>fire	wood</a:t>
            </a: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350645" algn="l"/>
                <a:tab pos="2610485" algn="l"/>
              </a:tabLst>
            </a:pPr>
            <a:r>
              <a:rPr lang="en-US" sz="3600" dirty="0">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en-US"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cleaved</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log</a:t>
            </a:r>
            <a:r>
              <a:rPr lang="ru-RU" sz="3600" dirty="0">
                <a:effectLst/>
                <a:latin typeface="Times New Roman" panose="02020603050405020304" pitchFamily="18" charset="0"/>
                <a:ea typeface="MS Mincho" panose="02020609040205080304" pitchFamily="49" charset="-128"/>
              </a:rPr>
              <a:t>’.</a:t>
            </a:r>
            <a:r>
              <a:rPr lang="en-US" sz="3600" b="1" dirty="0">
                <a:effectLst/>
                <a:latin typeface="Times New Roman" panose="02020603050405020304" pitchFamily="18" charset="0"/>
                <a:ea typeface="Times New Roman" panose="02020603050405020304" pitchFamily="18" charset="0"/>
              </a:rPr>
              <a:t> </a:t>
            </a:r>
          </a:p>
        </p:txBody>
      </p:sp>
      <p:sp>
        <p:nvSpPr>
          <p:cNvPr id="11" name="Название подразделения, лаборатории, факультета и т.д.">
            <a:extLst>
              <a:ext uri="{FF2B5EF4-FFF2-40B4-BE49-F238E27FC236}">
                <a16:creationId xmlns:a16="http://schemas.microsoft.com/office/drawing/2014/main" id="{7633ABA8-3B9F-454E-A89F-810C7CC83581}"/>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422172465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a:t>
            </a:r>
            <a:r>
              <a:rPr lang="en-US" dirty="0" err="1"/>
              <a:t>proprial</a:t>
            </a:r>
            <a:r>
              <a:rPr lang="en-US" dirty="0"/>
              <a:t> article -</a:t>
            </a:r>
            <a:r>
              <a:rPr lang="en-US" dirty="0" err="1"/>
              <a:t>en</a:t>
            </a:r>
            <a:r>
              <a:rPr lang="en-US" baseline="30000" dirty="0" err="1"/>
              <a:t>IV</a:t>
            </a:r>
            <a:r>
              <a:rPr lang="en-US" dirty="0"/>
              <a:t>: covariation</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046473"/>
            <a:ext cx="20571513" cy="105435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Muñoz (2019) also shows that in English a (null) </a:t>
            </a:r>
            <a:r>
              <a:rPr lang="en-US" sz="4400" dirty="0" err="1"/>
              <a:t>proprial</a:t>
            </a:r>
            <a:r>
              <a:rPr lang="en-US" sz="4400" dirty="0"/>
              <a:t> article-marked NP </a:t>
            </a:r>
            <a:r>
              <a:rPr lang="en-US" sz="4400" b="1" dirty="0"/>
              <a:t>does not vary in reference </a:t>
            </a:r>
            <a:r>
              <a:rPr lang="en-US" sz="4400" dirty="0"/>
              <a:t>in presence of a higher quantifier, unlike a definite article-marked NP</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indeed, proper names are usually considered to be rigid in reference</a:t>
            </a:r>
          </a:p>
          <a:p>
            <a:pPr algn="l">
              <a:spcBef>
                <a:spcPts val="2800"/>
              </a:spcBef>
              <a:buSzPct val="100000"/>
              <a:defRPr sz="2800">
                <a:solidFill>
                  <a:srgbClr val="253957"/>
                </a:solidFill>
                <a:latin typeface="+mn-lt"/>
                <a:ea typeface="+mn-ea"/>
                <a:cs typeface="+mn-cs"/>
                <a:sym typeface="Arial Narrow"/>
              </a:defRPr>
            </a:pPr>
            <a:r>
              <a:rPr lang="en-US" sz="4400" dirty="0"/>
              <a:t>This prediction is borne out for the Northern Khanty </a:t>
            </a:r>
            <a:r>
              <a:rPr lang="en-US" sz="4400" dirty="0" err="1"/>
              <a:t>proprial</a:t>
            </a:r>
            <a:r>
              <a:rPr lang="en-US" sz="4400" dirty="0"/>
              <a:t> article:</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b="1" i="1" dirty="0"/>
              <a:t>-</a:t>
            </a:r>
            <a:r>
              <a:rPr lang="en-US" sz="4400" b="1" i="1" dirty="0" err="1"/>
              <a:t>en</a:t>
            </a:r>
            <a:r>
              <a:rPr lang="en-US" sz="4400" b="1" baseline="30000" dirty="0" err="1"/>
              <a:t>IV</a:t>
            </a:r>
            <a:r>
              <a:rPr lang="en-US" sz="4400" b="1" dirty="0"/>
              <a:t> is unavailable in covarying contexts</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unlike </a:t>
            </a:r>
            <a:r>
              <a:rPr lang="en-US" sz="4400" i="1" dirty="0"/>
              <a:t>-</a:t>
            </a:r>
            <a:r>
              <a:rPr lang="en-US" sz="4400" i="1" dirty="0" err="1"/>
              <a:t>en</a:t>
            </a:r>
            <a:r>
              <a:rPr lang="en-US" sz="4400" baseline="30000" dirty="0" err="1"/>
              <a:t>III</a:t>
            </a:r>
            <a:r>
              <a:rPr lang="en-US" sz="4400" dirty="0"/>
              <a:t> (</a:t>
            </a:r>
            <a:r>
              <a:rPr lang="en-US" sz="4400" cap="small" dirty="0"/>
              <a:t>top)!</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198162" y="9085874"/>
            <a:ext cx="21071071" cy="33167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984250" algn="l"/>
                <a:tab pos="1349375" algn="l"/>
                <a:tab pos="2320925" algn="l"/>
                <a:tab pos="3775075" algn="l"/>
                <a:tab pos="6002338" algn="l"/>
                <a:tab pos="9144000" algn="l"/>
                <a:tab pos="11114088" algn="l"/>
                <a:tab pos="13012738" algn="l"/>
              </a:tabLst>
            </a:pPr>
            <a:r>
              <a:rPr lang="en-US" sz="3600" cap="small" dirty="0">
                <a:effectLst/>
                <a:latin typeface="Times New Roman" panose="02020603050405020304" pitchFamily="18" charset="0"/>
                <a:ea typeface="Times New Roman" panose="02020603050405020304" pitchFamily="18" charset="0"/>
              </a:rPr>
              <a:t>(53)	</a:t>
            </a:r>
            <a:r>
              <a:rPr lang="en-US" sz="3600" dirty="0" err="1">
                <a:latin typeface="Times New Roman" panose="02020603050405020304" pitchFamily="18" charset="0"/>
                <a:ea typeface="Times New Roman" panose="02020603050405020304" pitchFamily="18" charset="0"/>
              </a:rPr>
              <a:t>k</a:t>
            </a:r>
            <a:r>
              <a:rPr lang="en-US" sz="3600" dirty="0" err="1">
                <a:effectLst/>
                <a:latin typeface="Times New Roman" panose="02020603050405020304" pitchFamily="18" charset="0"/>
                <a:ea typeface="Times New Roman" panose="02020603050405020304" pitchFamily="18" charset="0"/>
              </a:rPr>
              <a:t>ašəŋ</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oλ</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mojλəpsi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wʉjλ</a:t>
            </a:r>
            <a:r>
              <a:rPr lang="en-US" sz="3600" dirty="0">
                <a:effectLst/>
                <a:latin typeface="Times New Roman" panose="02020603050405020304" pitchFamily="18" charset="0"/>
                <a:ea typeface="Times New Roman" panose="02020603050405020304" pitchFamily="18" charset="0"/>
              </a:rPr>
              <a:t>ˊ	</a:t>
            </a:r>
            <a:r>
              <a:rPr lang="en-US" sz="3600" b="1" dirty="0" err="1">
                <a:effectLst/>
                <a:latin typeface="Times New Roman" panose="02020603050405020304" pitchFamily="18" charset="0"/>
                <a:ea typeface="Times New Roman" panose="02020603050405020304" pitchFamily="18" charset="0"/>
              </a:rPr>
              <a:t>wasˊa</a:t>
            </a:r>
            <a:r>
              <a:rPr lang="en-US" sz="3600" b="1" dirty="0">
                <a:effectLst/>
                <a:latin typeface="Times New Roman" panose="02020603050405020304" pitchFamily="18" charset="0"/>
                <a:ea typeface="Times New Roman" panose="02020603050405020304" pitchFamily="18" charset="0"/>
              </a:rPr>
              <a:t>	/	#wasˊaj-en</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984250" algn="l"/>
                <a:tab pos="1349375" algn="l"/>
                <a:tab pos="2320925" algn="l"/>
                <a:tab pos="3775075" algn="l"/>
                <a:tab pos="6002338" algn="l"/>
                <a:tab pos="9144000" algn="l"/>
                <a:tab pos="11114088" algn="l"/>
                <a:tab pos="13012738" algn="l"/>
              </a:tabLst>
            </a:pPr>
            <a:r>
              <a:rPr lang="en-US" sz="3600" dirty="0">
                <a:effectLst/>
                <a:latin typeface="Times New Roman" panose="02020603050405020304" pitchFamily="18" charset="0"/>
                <a:ea typeface="Times New Roman" panose="02020603050405020304" pitchFamily="18" charset="0"/>
              </a:rPr>
              <a:t>	every	year	present	take[</a:t>
            </a:r>
            <a:r>
              <a:rPr lang="en-US" sz="3600" cap="small" dirty="0">
                <a:effectLst/>
                <a:latin typeface="Times New Roman" panose="02020603050405020304" pitchFamily="18" charset="0"/>
                <a:ea typeface="Times New Roman" panose="02020603050405020304" pitchFamily="18" charset="0"/>
              </a:rPr>
              <a:t>npst.3sg]</a:t>
            </a:r>
            <a:r>
              <a:rPr lang="en-US" sz="3600" dirty="0">
                <a:effectLst/>
                <a:latin typeface="Times New Roman" panose="02020603050405020304" pitchFamily="18" charset="0"/>
                <a:ea typeface="Times New Roman" panose="02020603050405020304" pitchFamily="18" charset="0"/>
              </a:rPr>
              <a:t>	V.	/	V.-</a:t>
            </a:r>
            <a:r>
              <a:rPr lang="en-US" sz="3600" cap="small" dirty="0">
                <a:effectLst/>
                <a:latin typeface="Times New Roman" panose="02020603050405020304" pitchFamily="18" charset="0"/>
                <a:ea typeface="Times New Roman" panose="02020603050405020304" pitchFamily="18" charset="0"/>
              </a:rPr>
              <a:t>poss.2sg</a:t>
            </a:r>
          </a:p>
          <a:p>
            <a:pPr algn="just">
              <a:lnSpc>
                <a:spcPct val="150000"/>
              </a:lnSpc>
              <a:tabLst>
                <a:tab pos="900430" algn="l"/>
                <a:tab pos="1350645" algn="l"/>
                <a:tab pos="3150870" algn="l"/>
                <a:tab pos="3870960" algn="l"/>
              </a:tabLst>
            </a:pPr>
            <a:r>
              <a:rPr lang="en-US" sz="3600"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Every</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year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give</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present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to</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4</a:t>
            </a:r>
            <a:r>
              <a:rPr lang="en-US" sz="3600" baseline="30000" dirty="0" err="1">
                <a:effectLst/>
                <a:latin typeface="Times New Roman" panose="02020603050405020304" pitchFamily="18" charset="0"/>
                <a:ea typeface="MS Mincho" panose="02020609040205080304" pitchFamily="49" charset="-128"/>
              </a:rPr>
              <a:t>th</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year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student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who</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gets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the</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best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grades</a:t>
            </a:r>
            <a:r>
              <a:rPr lang="ru-RU" sz="3600"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Every</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year</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the</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present</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is</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taken</a:t>
            </a:r>
            <a:r>
              <a:rPr lang="ru-RU" sz="3600" b="1" dirty="0">
                <a:effectLst/>
                <a:latin typeface="Times New Roman" panose="02020603050405020304" pitchFamily="18" charset="0"/>
                <a:ea typeface="MS Mincho" panose="02020609040205080304" pitchFamily="49" charset="-128"/>
              </a:rPr>
              <a:t> </a:t>
            </a:r>
            <a:r>
              <a:rPr lang="ru-RU" sz="3600" b="1" dirty="0" err="1">
                <a:effectLst/>
                <a:latin typeface="Times New Roman" panose="02020603050405020304" pitchFamily="18" charset="0"/>
                <a:ea typeface="MS Mincho" panose="02020609040205080304" pitchFamily="49" charset="-128"/>
              </a:rPr>
              <a:t>by</a:t>
            </a:r>
            <a:r>
              <a:rPr lang="ru-RU" sz="3600" b="1" dirty="0">
                <a:effectLst/>
                <a:latin typeface="Times New Roman" panose="02020603050405020304" pitchFamily="18" charset="0"/>
                <a:ea typeface="MS Mincho" panose="02020609040205080304" pitchFamily="49" charset="-128"/>
              </a:rPr>
              <a:t> a </a:t>
            </a:r>
            <a:r>
              <a:rPr lang="ru-RU" sz="3600" b="1" dirty="0" err="1">
                <a:effectLst/>
                <a:latin typeface="Times New Roman" panose="02020603050405020304" pitchFamily="18" charset="0"/>
                <a:ea typeface="MS Mincho" panose="02020609040205080304" pitchFamily="49" charset="-128"/>
              </a:rPr>
              <a:t>Vasya</a:t>
            </a:r>
            <a:r>
              <a:rPr lang="ru-RU" sz="3600" dirty="0">
                <a:effectLst/>
                <a:latin typeface="Times New Roman" panose="02020603050405020304" pitchFamily="18" charset="0"/>
                <a:ea typeface="MS Mincho" panose="02020609040205080304" pitchFamily="49" charset="-128"/>
              </a:rPr>
              <a:t>. </a:t>
            </a:r>
            <a:r>
              <a:rPr lang="en-US"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Last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year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was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Vasya</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Tas’manow</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and</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this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year</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it’s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Vasya</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Tarlin</a:t>
            </a:r>
            <a:r>
              <a:rPr lang="en-US" sz="3600" dirty="0">
                <a:effectLst/>
                <a:latin typeface="Times New Roman" panose="02020603050405020304" pitchFamily="18" charset="0"/>
                <a:ea typeface="MS Mincho" panose="02020609040205080304" pitchFamily="49" charset="-128"/>
              </a:rPr>
              <a:t>}</a:t>
            </a:r>
            <a:r>
              <a:rPr lang="ru-RU" sz="3600" dirty="0">
                <a:effectLst/>
                <a:latin typeface="Times New Roman" panose="02020603050405020304" pitchFamily="18" charset="0"/>
                <a:ea typeface="MS Mincho" panose="02020609040205080304" pitchFamily="49" charset="-128"/>
              </a:rPr>
              <a:t>’.</a:t>
            </a:r>
            <a:endParaRPr lang="ru-RU" sz="2400" dirty="0">
              <a:effectLst/>
              <a:latin typeface="Times New Roman" panose="02020603050405020304" pitchFamily="18" charset="0"/>
              <a:ea typeface="MS Mincho" panose="02020609040205080304" pitchFamily="49" charset="-128"/>
            </a:endParaRPr>
          </a:p>
        </p:txBody>
      </p:sp>
      <p:sp>
        <p:nvSpPr>
          <p:cNvPr id="10" name="Название подразделения, лаборатории, факультета и т.д.">
            <a:extLst>
              <a:ext uri="{FF2B5EF4-FFF2-40B4-BE49-F238E27FC236}">
                <a16:creationId xmlns:a16="http://schemas.microsoft.com/office/drawing/2014/main" id="{71E7E9B6-AD16-4DBB-8D37-441F2F3EF8A1}"/>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4920078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3905672"/>
            <a:ext cx="21867655" cy="94698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In my MA thesis (Mikhailov 2021) I argued that one must distinguish </a:t>
            </a:r>
            <a:r>
              <a:rPr lang="en-US" sz="4400" b="1" dirty="0">
                <a:solidFill>
                  <a:srgbClr val="253957"/>
                </a:solidFill>
                <a:latin typeface="+mn-lt"/>
                <a:sym typeface="Arial Narrow"/>
              </a:rPr>
              <a:t>four markers with the exponent </a:t>
            </a:r>
            <a:r>
              <a:rPr lang="en-US" sz="4400" b="1" i="1" dirty="0">
                <a:solidFill>
                  <a:srgbClr val="253957"/>
                </a:solidFill>
                <a:latin typeface="+mn-lt"/>
                <a:sym typeface="Arial Narrow"/>
              </a:rPr>
              <a:t>-</a:t>
            </a:r>
            <a:r>
              <a:rPr lang="en-US" sz="4400" b="1" i="1" dirty="0" err="1">
                <a:solidFill>
                  <a:srgbClr val="253957"/>
                </a:solidFill>
                <a:latin typeface="+mn-lt"/>
                <a:sym typeface="Arial Narrow"/>
              </a:rPr>
              <a:t>en</a:t>
            </a:r>
            <a:r>
              <a:rPr lang="en-US" sz="4400" b="1" dirty="0">
                <a:solidFill>
                  <a:srgbClr val="253957"/>
                </a:solidFill>
                <a:latin typeface="+mn-lt"/>
                <a:sym typeface="Arial Narrow"/>
              </a:rPr>
              <a:t>:</a:t>
            </a:r>
            <a:endParaRPr lang="en-US" sz="4400" i="1"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proper possessive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baseline="30000" dirty="0" err="1">
                <a:solidFill>
                  <a:srgbClr val="253957"/>
                </a:solidFill>
                <a:latin typeface="+mn-lt"/>
                <a:sym typeface="Arial Narrow"/>
              </a:rPr>
              <a:t>I</a:t>
            </a:r>
            <a:r>
              <a:rPr lang="en-US" sz="4400" dirty="0">
                <a:solidFill>
                  <a:srgbClr val="253957"/>
                </a:solidFill>
                <a:latin typeface="+mn-lt"/>
                <a:sym typeface="Arial Narrow"/>
              </a:rPr>
              <a:t> (3)</a:t>
            </a:r>
            <a:endParaRPr lang="en-US" sz="4400" cap="small"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cap="small"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associative possessive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baseline="30000" dirty="0" err="1">
                <a:solidFill>
                  <a:srgbClr val="253957"/>
                </a:solidFill>
                <a:latin typeface="+mn-lt"/>
                <a:sym typeface="Arial Narrow"/>
              </a:rPr>
              <a:t>II</a:t>
            </a:r>
            <a:r>
              <a:rPr lang="en-US" sz="4400" dirty="0">
                <a:solidFill>
                  <a:srgbClr val="253957"/>
                </a:solidFill>
                <a:latin typeface="+mn-lt"/>
                <a:sym typeface="Arial Narrow"/>
              </a:rPr>
              <a:t> (4)</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571500" lvl="0" indent="-571500" algn="l">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topic marker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baseline="30000" dirty="0" err="1">
                <a:solidFill>
                  <a:srgbClr val="253957"/>
                </a:solidFill>
                <a:latin typeface="+mn-lt"/>
                <a:sym typeface="Arial Narrow"/>
              </a:rPr>
              <a:t>III</a:t>
            </a:r>
            <a:r>
              <a:rPr lang="en-US" sz="4400" dirty="0">
                <a:solidFill>
                  <a:srgbClr val="253957"/>
                </a:solidFill>
                <a:latin typeface="+mn-lt"/>
                <a:sym typeface="Arial Narrow"/>
              </a:rPr>
              <a:t> and the </a:t>
            </a:r>
            <a:r>
              <a:rPr lang="en-US" sz="4400" dirty="0" err="1">
                <a:solidFill>
                  <a:srgbClr val="253957"/>
                </a:solidFill>
                <a:latin typeface="+mn-lt"/>
                <a:sym typeface="Arial Narrow"/>
              </a:rPr>
              <a:t>proprial</a:t>
            </a:r>
            <a:r>
              <a:rPr lang="en-US" sz="4400" dirty="0">
                <a:solidFill>
                  <a:srgbClr val="253957"/>
                </a:solidFill>
                <a:latin typeface="+mn-lt"/>
                <a:sym typeface="Arial Narrow"/>
              </a:rPr>
              <a:t> article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baseline="30000" dirty="0" err="1">
                <a:solidFill>
                  <a:srgbClr val="253957"/>
                </a:solidFill>
                <a:latin typeface="+mn-lt"/>
                <a:sym typeface="Arial Narrow"/>
              </a:rPr>
              <a:t>IV</a:t>
            </a:r>
            <a:r>
              <a:rPr lang="en-US" sz="4400" dirty="0">
                <a:solidFill>
                  <a:srgbClr val="253957"/>
                </a:solidFill>
                <a:latin typeface="+mn-lt"/>
                <a:sym typeface="Arial Narrow"/>
              </a:rPr>
              <a:t> </a:t>
            </a:r>
            <a:r>
              <a:rPr lang="en-US" sz="3600" dirty="0">
                <a:solidFill>
                  <a:srgbClr val="253957"/>
                </a:solidFill>
                <a:latin typeface="+mn-lt"/>
                <a:sym typeface="Arial Narrow"/>
              </a:rPr>
              <a:t>(see above)</a:t>
            </a:r>
            <a:endParaRPr lang="en-US" sz="4400" dirty="0">
              <a:solidFill>
                <a:srgbClr val="253957"/>
              </a:solidFill>
              <a:latin typeface="+mn-lt"/>
              <a:sym typeface="Arial Narrow"/>
            </a:endParaRPr>
          </a:p>
        </p:txBody>
      </p:sp>
      <p:sp>
        <p:nvSpPr>
          <p:cNvPr id="13" name="TextBox 12">
            <a:extLst>
              <a:ext uri="{FF2B5EF4-FFF2-40B4-BE49-F238E27FC236}">
                <a16:creationId xmlns:a16="http://schemas.microsoft.com/office/drawing/2014/main" id="{5AA9D31C-2787-4658-A62F-6AC9D1A1023C}"/>
              </a:ext>
            </a:extLst>
          </p:cNvPr>
          <p:cNvSpPr txBox="1"/>
          <p:nvPr/>
        </p:nvSpPr>
        <p:spPr>
          <a:xfrm>
            <a:off x="1226606" y="5849888"/>
            <a:ext cx="21014948" cy="59636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(3)</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năŋ</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kăt</a:t>
            </a:r>
            <a:r>
              <a:rPr lang="en-US" sz="3600" b="1" dirty="0">
                <a:effectLst/>
                <a:latin typeface="Times New Roman" panose="02020603050405020304" pitchFamily="18" charset="0"/>
                <a:ea typeface="Times New Roman" panose="02020603050405020304" pitchFamily="18" charset="0"/>
              </a:rPr>
              <a:t>ˊ-</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moś</a:t>
            </a:r>
            <a:r>
              <a:rPr lang="en-US" sz="3600" dirty="0">
                <a:effectLst/>
                <a:latin typeface="Times New Roman" panose="02020603050405020304" pitchFamily="18" charset="0"/>
                <a:ea typeface="Times New Roman" panose="02020603050405020304" pitchFamily="18" charset="0"/>
              </a:rPr>
              <a:t>-λ</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	you.</a:t>
            </a:r>
            <a:r>
              <a:rPr lang="en-US" sz="3600" cap="small" dirty="0">
                <a:effectLst/>
                <a:latin typeface="Times New Roman" panose="02020603050405020304" pitchFamily="18" charset="0"/>
                <a:ea typeface="Times New Roman" panose="02020603050405020304" pitchFamily="18" charset="0"/>
              </a:rPr>
              <a:t>sg</a:t>
            </a:r>
            <a:r>
              <a:rPr lang="en-US" sz="3600" dirty="0">
                <a:effectLst/>
                <a:latin typeface="Times New Roman" panose="02020603050405020304" pitchFamily="18" charset="0"/>
                <a:ea typeface="Times New Roman" panose="02020603050405020304" pitchFamily="18" charset="0"/>
              </a:rPr>
              <a:t>	cat-</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purr-</a:t>
            </a:r>
            <a:r>
              <a:rPr lang="en-US" sz="3600" cap="small" dirty="0" err="1">
                <a:effectLst/>
                <a:latin typeface="Times New Roman" panose="02020603050405020304" pitchFamily="18" charset="0"/>
                <a:ea typeface="Times New Roman" panose="02020603050405020304" pitchFamily="18" charset="0"/>
              </a:rPr>
              <a:t>npst</a:t>
            </a:r>
            <a:r>
              <a:rPr lang="en-US" sz="3600" cap="small" dirty="0">
                <a:effectLst/>
                <a:latin typeface="Times New Roman" panose="02020603050405020304" pitchFamily="18" charset="0"/>
                <a:ea typeface="Times New Roman" panose="02020603050405020304" pitchFamily="18" charset="0"/>
              </a:rPr>
              <a:t>[3sg]</a:t>
            </a:r>
            <a:endParaRPr lang="en-US" sz="3600" cap="small" dirty="0">
              <a:latin typeface="Times New Roman" panose="02020603050405020304" pitchFamily="18" charset="0"/>
              <a:ea typeface="Times New Roman" panose="02020603050405020304" pitchFamily="18" charset="0"/>
            </a:endParaRPr>
          </a:p>
          <a:p>
            <a:pPr algn="just">
              <a:lnSpc>
                <a:spcPct val="150000"/>
              </a:lnSpc>
              <a:tabLst>
                <a:tab pos="1524000" algn="l"/>
              </a:tabLst>
            </a:pPr>
            <a:r>
              <a:rPr lang="en-US" sz="3600" cap="small" dirty="0">
                <a:effectLst/>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‘Your </a:t>
            </a:r>
            <a:r>
              <a:rPr lang="ru-RU" sz="3600" dirty="0" err="1">
                <a:effectLst/>
                <a:latin typeface="Times New Roman" panose="02020603050405020304" pitchFamily="18" charset="0"/>
                <a:ea typeface="MS Mincho" panose="02020609040205080304" pitchFamily="49" charset="-128"/>
              </a:rPr>
              <a:t>cat</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is</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purring</a:t>
            </a:r>
            <a:r>
              <a:rPr lang="ru-RU" sz="3600" dirty="0">
                <a:effectLst/>
                <a:latin typeface="Times New Roman" panose="02020603050405020304" pitchFamily="18" charset="0"/>
                <a:ea typeface="MS Mincho" panose="02020609040205080304" pitchFamily="49" charset="-128"/>
              </a:rPr>
              <a:t>’.</a:t>
            </a:r>
            <a:endParaRPr lang="en-US" sz="3600" dirty="0">
              <a:latin typeface="Times New Roman" panose="02020603050405020304" pitchFamily="18" charset="0"/>
              <a:ea typeface="MS Mincho" panose="02020609040205080304" pitchFamily="49" charset="-128"/>
            </a:endParaRPr>
          </a:p>
          <a:p>
            <a:pPr algn="just">
              <a:lnSpc>
                <a:spcPct val="150000"/>
              </a:lnSpc>
              <a:tabLst>
                <a:tab pos="1524000" algn="l"/>
              </a:tabLst>
            </a:pP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430338" algn="l"/>
                <a:tab pos="5556250" algn="l"/>
              </a:tabLst>
            </a:pPr>
            <a:r>
              <a:rPr lang="en-US" sz="3600" cap="small" dirty="0">
                <a:effectLst/>
                <a:latin typeface="Times New Roman" panose="02020603050405020304" pitchFamily="18" charset="0"/>
                <a:ea typeface="Times New Roman" panose="02020603050405020304" pitchFamily="18" charset="0"/>
              </a:rPr>
              <a:t>(4)	</a:t>
            </a:r>
            <a:r>
              <a:rPr lang="en-US" sz="3600" b="1" dirty="0">
                <a:effectLst/>
                <a:latin typeface="Times New Roman" panose="02020603050405020304" pitchFamily="18" charset="0"/>
                <a:ea typeface="Times New Roman" panose="02020603050405020304" pitchFamily="18" charset="0"/>
              </a:rPr>
              <a:t>an-</a:t>
            </a:r>
            <a:r>
              <a:rPr lang="en-US" sz="3600" b="1" dirty="0" err="1">
                <a:effectLst/>
                <a:latin typeface="Times New Roman" panose="02020603050405020304" pitchFamily="18" charset="0"/>
                <a:ea typeface="Times New Roman" panose="02020603050405020304" pitchFamily="18" charset="0"/>
              </a:rPr>
              <a:t>en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mij</a:t>
            </a:r>
            <a:r>
              <a:rPr lang="en-US" sz="3600" dirty="0">
                <a:effectLst/>
                <a:latin typeface="Times New Roman" panose="02020603050405020304" pitchFamily="18" charset="0"/>
                <a:ea typeface="Times New Roman" panose="02020603050405020304" pitchFamily="18" charset="0"/>
              </a:rPr>
              <a:t>-e</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430338" algn="l"/>
                <a:tab pos="5556250" algn="l"/>
              </a:tabLst>
            </a:pPr>
            <a:r>
              <a:rPr lang="en-US" sz="3600" dirty="0">
                <a:effectLst/>
                <a:latin typeface="Times New Roman" panose="02020603050405020304" pitchFamily="18" charset="0"/>
                <a:ea typeface="Times New Roman" panose="02020603050405020304" pitchFamily="18" charset="0"/>
              </a:rPr>
              <a:t>	cup-</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give-</a:t>
            </a:r>
            <a:r>
              <a:rPr lang="en-US" sz="3600" cap="small" dirty="0">
                <a:effectLst/>
                <a:latin typeface="Times New Roman" panose="02020603050405020304" pitchFamily="18" charset="0"/>
                <a:ea typeface="Times New Roman" panose="02020603050405020304" pitchFamily="18" charset="0"/>
              </a:rPr>
              <a:t>imp.sg.sg</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266825" algn="l"/>
              </a:tabLst>
            </a:pPr>
            <a:r>
              <a:rPr lang="en-US" sz="3600" dirty="0">
                <a:effectLst/>
                <a:latin typeface="Times New Roman" panose="02020603050405020304" pitchFamily="18" charset="0"/>
                <a:ea typeface="Times New Roman" panose="02020603050405020304" pitchFamily="18" charset="0"/>
              </a:rPr>
              <a:t>	{There’s one cup on the table.} ‘Pass me </a:t>
            </a:r>
            <a:r>
              <a:rPr lang="en-US" sz="3600" b="1" dirty="0">
                <a:effectLst/>
                <a:latin typeface="Times New Roman" panose="02020603050405020304" pitchFamily="18" charset="0"/>
                <a:ea typeface="Times New Roman" panose="02020603050405020304" pitchFamily="18" charset="0"/>
              </a:rPr>
              <a:t>the cup</a:t>
            </a:r>
            <a:r>
              <a:rPr lang="en-US" sz="3600" dirty="0">
                <a:effectLst/>
                <a:latin typeface="Times New Roman" panose="02020603050405020304" pitchFamily="18" charset="0"/>
                <a:ea typeface="Times New Roman" panose="02020603050405020304" pitchFamily="18" charset="0"/>
              </a:rPr>
              <a:t>’. Not: ‘your cup’</a:t>
            </a:r>
          </a:p>
        </p:txBody>
      </p:sp>
      <p:sp>
        <p:nvSpPr>
          <p:cNvPr id="12" name="Очень крутой заголовок…">
            <a:extLst>
              <a:ext uri="{FF2B5EF4-FFF2-40B4-BE49-F238E27FC236}">
                <a16:creationId xmlns:a16="http://schemas.microsoft.com/office/drawing/2014/main" id="{8743A8B6-3E3E-44CF-AE86-4875A729BFFC}"/>
              </a:ext>
            </a:extLst>
          </p:cNvPr>
          <p:cNvSpPr txBox="1"/>
          <p:nvPr/>
        </p:nvSpPr>
        <p:spPr>
          <a:xfrm>
            <a:off x="1209448" y="2972786"/>
            <a:ext cx="2214379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 Introducing the northern Khanty poss2 marker(S)</a:t>
            </a:r>
            <a:endParaRPr lang="ru-RU" dirty="0"/>
          </a:p>
        </p:txBody>
      </p:sp>
      <p:sp>
        <p:nvSpPr>
          <p:cNvPr id="11" name="Название подразделения, лаборатории, факультета и т.д.">
            <a:extLst>
              <a:ext uri="{FF2B5EF4-FFF2-40B4-BE49-F238E27FC236}">
                <a16:creationId xmlns:a16="http://schemas.microsoft.com/office/drawing/2014/main" id="{D2EB241C-40C0-450D-A7F5-96E43710639E}"/>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00482151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a:t>
            </a:r>
            <a:r>
              <a:rPr lang="en-US" dirty="0" err="1"/>
              <a:t>proprial</a:t>
            </a:r>
            <a:r>
              <a:rPr lang="en-US" dirty="0"/>
              <a:t> article -</a:t>
            </a:r>
            <a:r>
              <a:rPr lang="en-US" dirty="0" err="1"/>
              <a:t>en</a:t>
            </a:r>
            <a:r>
              <a:rPr lang="en-US" baseline="30000" dirty="0" err="1"/>
              <a:t>IV</a:t>
            </a:r>
            <a:r>
              <a:rPr lang="en-US" dirty="0"/>
              <a:t>: analysis</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50</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01065" y="4265712"/>
            <a:ext cx="20571513"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t>The analysis of </a:t>
            </a:r>
            <a:r>
              <a:rPr lang="en-US" sz="4400" i="1" dirty="0"/>
              <a:t>-</a:t>
            </a:r>
            <a:r>
              <a:rPr lang="en-US" sz="4400" i="1" dirty="0" err="1"/>
              <a:t>en</a:t>
            </a:r>
            <a:r>
              <a:rPr lang="en-US" sz="4400" baseline="30000" dirty="0" err="1"/>
              <a:t>IV</a:t>
            </a:r>
            <a:r>
              <a:rPr lang="en-US" sz="4400" dirty="0"/>
              <a:t> or </a:t>
            </a:r>
            <a:r>
              <a:rPr lang="en-US" sz="4400" cap="small" dirty="0"/>
              <a:t>prop</a:t>
            </a:r>
            <a:r>
              <a:rPr lang="en-US" sz="4400" dirty="0"/>
              <a:t> is that of (Muñoz 2019) </a:t>
            </a:r>
            <a:r>
              <a:rPr lang="en-US" sz="3600" dirty="0"/>
              <a:t>(simplified for expository purposes)</a:t>
            </a:r>
          </a:p>
          <a:p>
            <a:pPr marL="571500" indent="-571500" algn="l">
              <a:buSzPct val="100000"/>
              <a:buFont typeface="Arial" panose="020B0604020202020204" pitchFamily="34" charset="0"/>
              <a:buChar char="•"/>
              <a:defRPr sz="2800">
                <a:solidFill>
                  <a:srgbClr val="253957"/>
                </a:solidFill>
                <a:latin typeface="+mn-lt"/>
                <a:ea typeface="+mn-ea"/>
                <a:cs typeface="+mn-cs"/>
                <a:sym typeface="Arial Narrow"/>
              </a:defRPr>
            </a:pPr>
            <a:r>
              <a:rPr lang="en-US" sz="3600" dirty="0"/>
              <a:t>The crucial property of the analysis is that </a:t>
            </a:r>
            <a:r>
              <a:rPr lang="en-US" sz="3600" b="1" dirty="0"/>
              <a:t>the </a:t>
            </a:r>
            <a:r>
              <a:rPr lang="en-US" sz="3600" b="1" dirty="0" err="1"/>
              <a:t>proprial</a:t>
            </a:r>
            <a:r>
              <a:rPr lang="en-US" sz="3600" b="1" dirty="0"/>
              <a:t> article binds the situation argument</a:t>
            </a:r>
            <a:r>
              <a:rPr lang="en-US" sz="3600" dirty="0"/>
              <a:t> of the NP, so that it cannot be bound to covary with a higher quantifier</a:t>
            </a:r>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algn="l">
              <a:spcBef>
                <a:spcPts val="2800"/>
              </a:spcBef>
              <a:buSzPct val="100000"/>
              <a:defRPr sz="2800">
                <a:solidFill>
                  <a:srgbClr val="253957"/>
                </a:solidFill>
                <a:latin typeface="+mn-lt"/>
                <a:ea typeface="+mn-ea"/>
                <a:cs typeface="+mn-cs"/>
                <a:sym typeface="Arial Narrow"/>
              </a:defRPr>
            </a:pPr>
            <a:endParaRPr lang="en-US" sz="4400" dirty="0"/>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dirty="0"/>
              <a:t>cf.</a:t>
            </a:r>
          </a:p>
        </p:txBody>
      </p:sp>
      <p:sp>
        <p:nvSpPr>
          <p:cNvPr id="14" name="TextBox 13">
            <a:extLst>
              <a:ext uri="{FF2B5EF4-FFF2-40B4-BE49-F238E27FC236}">
                <a16:creationId xmlns:a16="http://schemas.microsoft.com/office/drawing/2014/main" id="{1AED1A81-CCCA-48ED-A0F7-1782D8B104D5}"/>
              </a:ext>
            </a:extLst>
          </p:cNvPr>
          <p:cNvSpPr txBox="1"/>
          <p:nvPr/>
        </p:nvSpPr>
        <p:spPr>
          <a:xfrm>
            <a:off x="1226606" y="6065912"/>
            <a:ext cx="21071071" cy="5209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3235325" algn="l"/>
                <a:tab pos="7173913" algn="l"/>
              </a:tabLst>
            </a:pPr>
            <a:r>
              <a:rPr lang="en-US" sz="3600" cap="small" dirty="0">
                <a:effectLst/>
                <a:latin typeface="Times New Roman" panose="02020603050405020304" pitchFamily="18" charset="0"/>
                <a:ea typeface="Times New Roman" panose="02020603050405020304" pitchFamily="18" charset="0"/>
              </a:rPr>
              <a:t>(54)	</a:t>
            </a:r>
            <a:r>
              <a:rPr lang="ru-RU" sz="3600" dirty="0">
                <a:effectLst/>
                <a:latin typeface="Times New Roman" panose="02020603050405020304" pitchFamily="18" charset="0"/>
                <a:ea typeface="MS Mincho" panose="02020609040205080304" pitchFamily="49" charset="-128"/>
              </a:rPr>
              <a:t> ||</a:t>
            </a:r>
            <a:r>
              <a:rPr lang="en-US" sz="3600" cap="small" dirty="0">
                <a:effectLst/>
                <a:latin typeface="Times New Roman" panose="02020603050405020304" pitchFamily="18" charset="0"/>
                <a:ea typeface="MS Mincho" panose="02020609040205080304" pitchFamily="49" charset="-128"/>
              </a:rPr>
              <a:t>prop</a:t>
            </a:r>
            <a:r>
              <a:rPr lang="ru-RU" sz="3600" baseline="-25000" dirty="0">
                <a:effectLst/>
                <a:latin typeface="Times New Roman" panose="02020603050405020304" pitchFamily="18" charset="0"/>
                <a:ea typeface="MS Mincho" panose="02020609040205080304" pitchFamily="49" charset="-128"/>
              </a:rPr>
              <a:t>i</a:t>
            </a:r>
            <a:r>
              <a:rPr lang="ru-RU" sz="3600" dirty="0">
                <a:effectLst/>
                <a:latin typeface="Times New Roman" panose="02020603050405020304" pitchFamily="18" charset="0"/>
                <a:ea typeface="MS Mincho" panose="02020609040205080304" pitchFamily="49" charset="-128"/>
              </a:rPr>
              <a:t>||</a:t>
            </a:r>
            <a:r>
              <a:rPr lang="ru-RU" sz="3600" baseline="30000" dirty="0">
                <a:effectLst/>
                <a:latin typeface="Times New Roman" panose="02020603050405020304" pitchFamily="18" charset="0"/>
                <a:ea typeface="MS Mincho" panose="02020609040205080304" pitchFamily="49" charset="-128"/>
              </a:rPr>
              <a:t>c</a:t>
            </a:r>
            <a:r>
              <a:rPr lang="en-US" sz="3600" baseline="30000" dirty="0">
                <a:effectLst/>
                <a:latin typeface="Times New Roman" panose="02020603050405020304" pitchFamily="18" charset="0"/>
                <a:ea typeface="MS Mincho" panose="02020609040205080304" pitchFamily="49" charset="-128"/>
              </a:rPr>
              <a:t>,g</a:t>
            </a:r>
            <a:r>
              <a:rPr lang="ru-RU" sz="3600" dirty="0">
                <a:effectLst/>
                <a:latin typeface="Times New Roman" panose="02020603050405020304" pitchFamily="18" charset="0"/>
                <a:ea typeface="MS Mincho" panose="02020609040205080304" pitchFamily="49" charset="-128"/>
              </a:rPr>
              <a:t> = </a:t>
            </a:r>
            <a:r>
              <a:rPr lang="ru-RU" sz="3600" dirty="0" err="1">
                <a:effectLst/>
                <a:latin typeface="Times New Roman" panose="02020603050405020304" pitchFamily="18" charset="0"/>
                <a:ea typeface="MS Mincho" panose="02020609040205080304" pitchFamily="49" charset="-128"/>
              </a:rPr>
              <a:t>λP</a:t>
            </a:r>
            <a:r>
              <a:rPr lang="ru-RU" sz="3600" baseline="-25000" dirty="0">
                <a:effectLst/>
                <a:latin typeface="Times New Roman" panose="02020603050405020304" pitchFamily="18" charset="0"/>
                <a:ea typeface="MS Mincho" panose="02020609040205080304" pitchFamily="49" charset="-128"/>
              </a:rPr>
              <a:t>[[v → e] → [s → [e → t]]]</a:t>
            </a:r>
            <a:r>
              <a:rPr lang="ru-RU" sz="3600" dirty="0">
                <a:effectLst/>
                <a:latin typeface="Times New Roman" panose="02020603050405020304" pitchFamily="18" charset="0"/>
                <a:ea typeface="MS Mincho" panose="02020609040205080304" pitchFamily="49" charset="-128"/>
              </a:rPr>
              <a:t>: </a:t>
            </a:r>
            <a:r>
              <a:rPr lang="ru-RU" sz="3600" dirty="0">
                <a:effectLst/>
                <a:highlight>
                  <a:srgbClr val="FFFF00"/>
                </a:highligh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g’, s, x[P(g’)(s)(x) ↔ </a:t>
            </a:r>
            <a:r>
              <a:rPr lang="ru-RU" sz="3600" i="1" dirty="0">
                <a:effectLst/>
                <a:highlight>
                  <a:srgbClr val="FFFF00"/>
                </a:highlight>
                <a:latin typeface="Times New Roman" panose="02020603050405020304" pitchFamily="18" charset="0"/>
                <a:ea typeface="Yu Mincho" panose="02020400000000000000" pitchFamily="18" charset="-128"/>
              </a:rPr>
              <a:t>i</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is</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conventionally</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allowed</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to</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map</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to</a:t>
            </a:r>
            <a:r>
              <a:rPr lang="ru-RU" sz="3600" dirty="0">
                <a:effectLst/>
                <a:highlight>
                  <a:srgbClr val="FFFF00"/>
                </a:highlight>
                <a:latin typeface="Times New Roman" panose="02020603050405020304" pitchFamily="18" charset="0"/>
                <a:ea typeface="Yu Mincho" panose="02020400000000000000" pitchFamily="18" charset="-128"/>
              </a:rPr>
              <a:t> x </a:t>
            </a:r>
            <a:r>
              <a:rPr lang="ru-RU" sz="3600" dirty="0" err="1">
                <a:effectLst/>
                <a:highlight>
                  <a:srgbClr val="FFFF00"/>
                </a:highlight>
                <a:latin typeface="Times New Roman" panose="02020603050405020304" pitchFamily="18" charset="0"/>
                <a:ea typeface="Yu Mincho" panose="02020400000000000000" pitchFamily="18" charset="-128"/>
              </a:rPr>
              <a:t>on</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some</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assignment</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dirty="0" err="1">
                <a:effectLst/>
                <a:highlight>
                  <a:srgbClr val="FFFF00"/>
                </a:highlight>
                <a:latin typeface="Times New Roman" panose="02020603050405020304" pitchFamily="18" charset="0"/>
                <a:ea typeface="Yu Mincho" panose="02020400000000000000" pitchFamily="18" charset="-128"/>
              </a:rPr>
              <a:t>in</a:t>
            </a:r>
            <a:r>
              <a:rPr lang="ru-RU" sz="3600" dirty="0">
                <a:effectLst/>
                <a:highlight>
                  <a:srgbClr val="FFFF00"/>
                </a:highlight>
                <a:latin typeface="Times New Roman" panose="02020603050405020304" pitchFamily="18" charset="0"/>
                <a:ea typeface="Yu Mincho" panose="02020400000000000000" pitchFamily="18" charset="-128"/>
              </a:rPr>
              <a:t> s</a:t>
            </a:r>
            <a:r>
              <a:rPr lang="ru-RU" sz="3600" dirty="0">
                <a:effectLst/>
                <a:latin typeface="Times New Roman" panose="02020603050405020304" pitchFamily="18" charset="0"/>
                <a:ea typeface="Yu Mincho" panose="02020400000000000000" pitchFamily="18" charset="-128"/>
              </a:rPr>
              <a:t>]. </a:t>
            </a:r>
            <a:r>
              <a:rPr lang="ru-RU" sz="3600" b="1" u="sng" dirty="0">
                <a:effectLst/>
                <a:latin typeface="Times New Roman" panose="02020603050405020304" pitchFamily="18" charset="0"/>
                <a:ea typeface="Yu Mincho" panose="02020400000000000000" pitchFamily="18" charset="-128"/>
              </a:rPr>
              <a:t>g(i)</a:t>
            </a:r>
            <a:endParaRPr lang="en-US" sz="3600" b="1" u="sng" dirty="0">
              <a:effectLst/>
              <a:latin typeface="Times New Roman" panose="02020603050405020304" pitchFamily="18" charset="0"/>
              <a:ea typeface="Yu Mincho" panose="02020400000000000000" pitchFamily="18" charset="-128"/>
            </a:endParaRPr>
          </a:p>
          <a:p>
            <a:pPr lvl="0" algn="just" fontAlgn="base">
              <a:lnSpc>
                <a:spcPct val="150000"/>
              </a:lnSpc>
              <a:spcBef>
                <a:spcPts val="600"/>
              </a:spcBef>
              <a:buSzPts val="1200"/>
              <a:tabLst>
                <a:tab pos="1336675" algn="l"/>
                <a:tab pos="3235325" algn="l"/>
                <a:tab pos="7173913" algn="l"/>
              </a:tabLst>
            </a:pPr>
            <a:r>
              <a:rPr lang="en-US" sz="2400" dirty="0">
                <a:effectLst/>
                <a:latin typeface="Times New Roman" panose="02020603050405020304" pitchFamily="18" charset="0"/>
                <a:ea typeface="MS Mincho" panose="02020609040205080304" pitchFamily="49" charset="-128"/>
              </a:rPr>
              <a:t>	</a:t>
            </a:r>
            <a:r>
              <a:rPr lang="en-US" sz="3600" dirty="0">
                <a:effectLst/>
                <a:latin typeface="Times New Roman" panose="02020603050405020304" pitchFamily="18" charset="0"/>
                <a:ea typeface="MS Mincho" panose="02020609040205080304" pitchFamily="49" charset="-128"/>
              </a:rPr>
              <a:t>the </a:t>
            </a:r>
            <a:r>
              <a:rPr lang="en-US" sz="3600" dirty="0" err="1">
                <a:effectLst/>
                <a:latin typeface="Times New Roman" panose="02020603050405020304" pitchFamily="18" charset="0"/>
                <a:ea typeface="MS Mincho" panose="02020609040205080304" pitchFamily="49" charset="-128"/>
              </a:rPr>
              <a:t>selectional</a:t>
            </a:r>
            <a:r>
              <a:rPr lang="en-US" sz="3600" dirty="0">
                <a:effectLst/>
                <a:latin typeface="Times New Roman" panose="02020603050405020304" pitchFamily="18" charset="0"/>
                <a:ea typeface="MS Mincho" panose="02020609040205080304" pitchFamily="49" charset="-128"/>
              </a:rPr>
              <a:t> restriction ensures that the </a:t>
            </a:r>
            <a:r>
              <a:rPr lang="en-US" sz="3600" dirty="0" err="1">
                <a:effectLst/>
                <a:latin typeface="Times New Roman" panose="02020603050405020304" pitchFamily="18" charset="0"/>
                <a:ea typeface="MS Mincho" panose="02020609040205080304" pitchFamily="49" charset="-128"/>
              </a:rPr>
              <a:t>proprial</a:t>
            </a:r>
            <a:r>
              <a:rPr lang="en-US" sz="3600" dirty="0">
                <a:effectLst/>
                <a:latin typeface="Times New Roman" panose="02020603050405020304" pitchFamily="18" charset="0"/>
                <a:ea typeface="MS Mincho" panose="02020609040205080304" pitchFamily="49" charset="-128"/>
              </a:rPr>
              <a:t> article only admits unmarked and unmodified proper names; the index </a:t>
            </a:r>
            <a:r>
              <a:rPr lang="en-US" sz="3600" i="1" dirty="0" err="1">
                <a:effectLst/>
                <a:latin typeface="Times New Roman" panose="02020603050405020304" pitchFamily="18" charset="0"/>
                <a:ea typeface="MS Mincho" panose="02020609040205080304" pitchFamily="49" charset="-128"/>
              </a:rPr>
              <a:t>i</a:t>
            </a:r>
            <a:r>
              <a:rPr lang="en-US" sz="3600" dirty="0">
                <a:effectLst/>
                <a:latin typeface="Times New Roman" panose="02020603050405020304" pitchFamily="18" charset="0"/>
                <a:ea typeface="MS Mincho" panose="02020609040205080304" pitchFamily="49" charset="-128"/>
              </a:rPr>
              <a:t> models the reference of </a:t>
            </a:r>
            <a:r>
              <a:rPr lang="en-US" sz="3600" dirty="0" err="1">
                <a:effectLst/>
                <a:latin typeface="Times New Roman" panose="02020603050405020304" pitchFamily="18" charset="0"/>
                <a:ea typeface="MS Mincho" panose="02020609040205080304" pitchFamily="49" charset="-128"/>
              </a:rPr>
              <a:t>proprial</a:t>
            </a:r>
            <a:r>
              <a:rPr lang="en-US" sz="3600" dirty="0">
                <a:effectLst/>
                <a:latin typeface="Times New Roman" panose="02020603050405020304" pitchFamily="18" charset="0"/>
                <a:ea typeface="MS Mincho" panose="02020609040205080304" pitchFamily="49" charset="-128"/>
              </a:rPr>
              <a:t> article-marked NP to a concrete referent</a:t>
            </a:r>
          </a:p>
          <a:p>
            <a:pPr lvl="0" algn="just" fontAlgn="base">
              <a:lnSpc>
                <a:spcPct val="150000"/>
              </a:lnSpc>
              <a:spcBef>
                <a:spcPts val="600"/>
              </a:spcBef>
              <a:buSzPts val="1200"/>
              <a:tabLst>
                <a:tab pos="1336675" algn="l"/>
                <a:tab pos="3235325" algn="l"/>
                <a:tab pos="7173913" algn="l"/>
              </a:tabLst>
            </a:pPr>
            <a:r>
              <a:rPr lang="en-US" sz="3600" dirty="0">
                <a:latin typeface="Times New Roman" panose="02020603050405020304" pitchFamily="18" charset="0"/>
                <a:ea typeface="MS Mincho" panose="02020609040205080304" pitchFamily="49" charset="-128"/>
              </a:rPr>
              <a:t>(55)	</a:t>
            </a:r>
            <a:r>
              <a:rPr lang="en-US" sz="3600" dirty="0">
                <a:effectLst/>
                <a:latin typeface="Times New Roman" panose="02020603050405020304" pitchFamily="18" charset="0"/>
                <a:ea typeface="Times New Roman" panose="02020603050405020304" pitchFamily="18" charset="0"/>
              </a:rPr>
              <a:t> The structure of </a:t>
            </a:r>
            <a:r>
              <a:rPr lang="en-US" sz="3600" dirty="0" err="1">
                <a:effectLst/>
                <a:latin typeface="Times New Roman" panose="02020603050405020304" pitchFamily="18" charset="0"/>
                <a:ea typeface="Times New Roman" panose="02020603050405020304" pitchFamily="18" charset="0"/>
              </a:rPr>
              <a:t>PossP</a:t>
            </a:r>
            <a:r>
              <a:rPr lang="en-US" sz="3600" dirty="0">
                <a:effectLst/>
                <a:latin typeface="Times New Roman" panose="02020603050405020304" pitchFamily="18" charset="0"/>
                <a:ea typeface="Times New Roman" panose="02020603050405020304" pitchFamily="18" charset="0"/>
              </a:rPr>
              <a:t> with </a:t>
            </a:r>
            <a:r>
              <a:rPr lang="en-US" sz="3600" cap="small" dirty="0">
                <a:effectLst/>
                <a:latin typeface="Times New Roman" panose="02020603050405020304" pitchFamily="18" charset="0"/>
                <a:ea typeface="Times New Roman" panose="02020603050405020304" pitchFamily="18" charset="0"/>
              </a:rPr>
              <a:t>top</a:t>
            </a:r>
            <a:endParaRPr lang="en-US" sz="3600" dirty="0">
              <a:latin typeface="Times New Roman" panose="02020603050405020304" pitchFamily="18" charset="0"/>
              <a:ea typeface="MS Mincho" panose="02020609040205080304" pitchFamily="49" charset="-128"/>
            </a:endParaRPr>
          </a:p>
          <a:p>
            <a:pPr lvl="0" algn="just" fontAlgn="base">
              <a:lnSpc>
                <a:spcPct val="150000"/>
              </a:lnSpc>
              <a:spcBef>
                <a:spcPts val="600"/>
              </a:spcBef>
              <a:buSzPts val="1200"/>
              <a:tabLst>
                <a:tab pos="1336675" algn="l"/>
                <a:tab pos="3235325" algn="l"/>
                <a:tab pos="7173913" algn="l"/>
              </a:tabLst>
            </a:pPr>
            <a:r>
              <a:rPr lang="en-US" sz="3600" dirty="0">
                <a:latin typeface="Times New Roman" panose="02020603050405020304" pitchFamily="18" charset="0"/>
                <a:ea typeface="MS Mincho" panose="02020609040205080304" pitchFamily="49" charset="-128"/>
              </a:rPr>
              <a:t>	[ </a:t>
            </a:r>
            <a:r>
              <a:rPr lang="en-US" sz="3600" cap="small" dirty="0">
                <a:latin typeface="Times New Roman" panose="02020603050405020304" pitchFamily="18" charset="0"/>
                <a:ea typeface="MS Mincho" panose="02020609040205080304" pitchFamily="49" charset="-128"/>
              </a:rPr>
              <a:t>prop</a:t>
            </a:r>
            <a:r>
              <a:rPr lang="en-US" sz="3600" dirty="0">
                <a:latin typeface="Times New Roman" panose="02020603050405020304" pitchFamily="18" charset="0"/>
                <a:ea typeface="MS Mincho" panose="02020609040205080304" pitchFamily="49" charset="-128"/>
              </a:rPr>
              <a:t> NP </a:t>
            </a:r>
            <a:r>
              <a:rPr lang="en-US" sz="3600" baseline="-25000" dirty="0" err="1">
                <a:latin typeface="Times New Roman" panose="02020603050405020304" pitchFamily="18" charset="0"/>
                <a:ea typeface="MS Mincho" panose="02020609040205080304" pitchFamily="49" charset="-128"/>
              </a:rPr>
              <a:t>PossP</a:t>
            </a:r>
            <a:r>
              <a:rPr lang="en-US" sz="3600" dirty="0">
                <a:latin typeface="Times New Roman" panose="02020603050405020304" pitchFamily="18" charset="0"/>
                <a:ea typeface="MS Mincho" panose="02020609040205080304" pitchFamily="49" charset="-128"/>
              </a:rPr>
              <a:t>]</a:t>
            </a:r>
            <a:endParaRPr lang="ru-RU" sz="36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F57DAC10-C0F1-4182-99FB-0CAD54801993}"/>
              </a:ext>
            </a:extLst>
          </p:cNvPr>
          <p:cNvSpPr txBox="1"/>
          <p:nvPr/>
        </p:nvSpPr>
        <p:spPr>
          <a:xfrm>
            <a:off x="1201065" y="12371594"/>
            <a:ext cx="22593279" cy="823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36675" algn="l"/>
                <a:tab pos="3235325" algn="l"/>
                <a:tab pos="7173913" algn="l"/>
              </a:tabLst>
            </a:pPr>
            <a:r>
              <a:rPr lang="en-US" sz="3600" cap="small" dirty="0">
                <a:effectLst/>
                <a:latin typeface="Times New Roman" panose="02020603050405020304" pitchFamily="18" charset="0"/>
                <a:ea typeface="Times New Roman" panose="02020603050405020304" pitchFamily="18" charset="0"/>
              </a:rPr>
              <a:t>(55)	</a:t>
            </a:r>
            <a:r>
              <a:rPr lang="ru-RU" sz="3600" dirty="0">
                <a:effectLst/>
                <a:latin typeface="Times New Roman" panose="02020603050405020304" pitchFamily="18" charset="0"/>
                <a:ea typeface="MS Mincho" panose="02020609040205080304" pitchFamily="49" charset="-128"/>
              </a:rPr>
              <a:t>||</a:t>
            </a:r>
            <a:r>
              <a:rPr lang="en-US" sz="3600" cap="small" dirty="0">
                <a:effectLst/>
                <a:latin typeface="Times New Roman" panose="02020603050405020304" pitchFamily="18" charset="0"/>
                <a:ea typeface="MS Mincho" panose="02020609040205080304" pitchFamily="49" charset="-128"/>
              </a:rPr>
              <a:t>top</a:t>
            </a:r>
            <a:r>
              <a:rPr lang="ru-RU" sz="3600" dirty="0">
                <a:effectLst/>
                <a:latin typeface="Times New Roman" panose="02020603050405020304" pitchFamily="18" charset="0"/>
                <a:ea typeface="MS Mincho" panose="02020609040205080304" pitchFamily="49" charset="-128"/>
              </a:rPr>
              <a:t>||</a:t>
            </a:r>
            <a:r>
              <a:rPr lang="ru-RU" sz="3600" baseline="30000" dirty="0" err="1">
                <a:effectLst/>
                <a:latin typeface="Times New Roman" panose="02020603050405020304" pitchFamily="18" charset="0"/>
                <a:ea typeface="MS Mincho" panose="02020609040205080304" pitchFamily="49" charset="-128"/>
              </a:rPr>
              <a:t>g,c</a:t>
            </a:r>
            <a:r>
              <a:rPr lang="ru-RU" sz="3600" dirty="0">
                <a:effectLst/>
                <a:latin typeface="Times New Roman" panose="02020603050405020304" pitchFamily="18" charset="0"/>
                <a:ea typeface="MS Mincho" panose="02020609040205080304" pitchFamily="49" charset="-128"/>
              </a:rPr>
              <a:t> = </a:t>
            </a:r>
            <a:r>
              <a:rPr lang="ru-RU" sz="3600" b="1" u="sng" dirty="0" err="1">
                <a:effectLst/>
                <a:highlight>
                  <a:srgbClr val="FFFF00"/>
                </a:highlight>
                <a:latin typeface="Times New Roman" panose="02020603050405020304" pitchFamily="18" charset="0"/>
                <a:ea typeface="MS Mincho" panose="02020609040205080304" pitchFamily="49" charset="-128"/>
              </a:rPr>
              <a:t>λs</a:t>
            </a:r>
            <a:r>
              <a:rPr lang="en-US" sz="3600" b="1" u="sng" baseline="-25000" dirty="0">
                <a:effectLst/>
                <a:highlight>
                  <a:srgbClr val="FFFF00"/>
                </a:highlight>
                <a:latin typeface="Times New Roman" panose="02020603050405020304" pitchFamily="18" charset="0"/>
                <a:ea typeface="MS Mincho" panose="02020609040205080304" pitchFamily="49" charset="-128"/>
              </a:rPr>
              <a:t>r</a:t>
            </a:r>
            <a:r>
              <a:rPr lang="ru-RU" sz="3600" dirty="0" err="1">
                <a:effectLst/>
                <a:latin typeface="Times New Roman" panose="02020603050405020304" pitchFamily="18" charset="0"/>
                <a:ea typeface="MS Mincho" panose="02020609040205080304" pitchFamily="49" charset="-128"/>
              </a:rPr>
              <a:t>λP</a:t>
            </a:r>
            <a:r>
              <a:rPr lang="ru-RU" sz="3600" dirty="0">
                <a:effectLst/>
                <a:latin typeface="Times New Roman" panose="02020603050405020304" pitchFamily="18" charset="0"/>
                <a:ea typeface="MS Mincho" panose="02020609040205080304" pitchFamily="49" charset="-128"/>
              </a:rPr>
              <a:t>: </a:t>
            </a:r>
            <a:r>
              <a:rPr lang="ru-RU" sz="3600" dirty="0">
                <a:effectLst/>
                <a:latin typeface="Cambria Math" panose="02040503050406030204" pitchFamily="18" charset="0"/>
                <a:ea typeface="MS Mincho" panose="02020609040205080304" pitchFamily="49" charset="-128"/>
                <a:cs typeface="Cambria Math" panose="02040503050406030204" pitchFamily="18" charset="0"/>
              </a:rPr>
              <a:t>∃</a:t>
            </a:r>
            <a:r>
              <a:rPr lang="ru-RU" sz="3600" dirty="0">
                <a:effectLst/>
                <a:latin typeface="Times New Roman" panose="02020603050405020304" pitchFamily="18" charset="0"/>
                <a:ea typeface="MS Mincho" panose="02020609040205080304" pitchFamily="49" charset="-128"/>
              </a:rPr>
              <a:t>!x[P(x)(s</a:t>
            </a:r>
            <a:r>
              <a:rPr lang="en-US" sz="3600"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 </a:t>
            </a:r>
            <a:r>
              <a:rPr lang="ru-RU" sz="3600" dirty="0">
                <a:effectLst/>
                <a:highlight>
                  <a:srgbClr val="FFFF00"/>
                </a:highlight>
                <a:latin typeface="Cambria Math" panose="02040503050406030204" pitchFamily="18" charset="0"/>
                <a:ea typeface="Cambria Math" panose="02040503050406030204" pitchFamily="18" charset="0"/>
                <a:cs typeface="Cambria Math" panose="02040503050406030204" pitchFamily="18" charset="0"/>
              </a:rPr>
              <a:t>∧</a:t>
            </a:r>
            <a:r>
              <a:rPr lang="ru-RU" sz="3600" dirty="0">
                <a:effectLst/>
                <a:highlight>
                  <a:srgbClr val="FFFF00"/>
                </a:highlight>
                <a:latin typeface="Times New Roman" panose="02020603050405020304" pitchFamily="18" charset="0"/>
                <a:ea typeface="Yu Mincho" panose="02020400000000000000" pitchFamily="18" charset="-128"/>
              </a:rPr>
              <a:t> </a:t>
            </a:r>
            <a:r>
              <a:rPr lang="ru-RU" sz="3600" b="1" u="sng" dirty="0" err="1">
                <a:effectLst/>
                <a:highlight>
                  <a:srgbClr val="FFFF00"/>
                </a:highlight>
                <a:latin typeface="Times New Roman" panose="02020603050405020304" pitchFamily="18" charset="0"/>
                <a:ea typeface="Yu Mincho" panose="02020400000000000000" pitchFamily="18" charset="-128"/>
              </a:rPr>
              <a:t>sal</a:t>
            </a:r>
            <a:r>
              <a:rPr lang="ru-RU" sz="3600" b="1" u="sng" dirty="0">
                <a:effectLst/>
                <a:highlight>
                  <a:srgbClr val="FFFF00"/>
                </a:highlight>
                <a:latin typeface="Times New Roman" panose="02020603050405020304" pitchFamily="18" charset="0"/>
                <a:ea typeface="Yu Mincho" panose="02020400000000000000" pitchFamily="18" charset="-128"/>
              </a:rPr>
              <a:t>(x, c)</a:t>
            </a:r>
            <a:r>
              <a:rPr lang="ru-RU" sz="3600" dirty="0">
                <a:effectLst/>
                <a:highlight>
                  <a:srgbClr val="FFFF00"/>
                </a:highligh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ιx</a:t>
            </a:r>
            <a:r>
              <a:rPr lang="ru-RU" sz="3600" dirty="0">
                <a:effectLst/>
                <a:latin typeface="Times New Roman" panose="02020603050405020304" pitchFamily="18" charset="0"/>
                <a:ea typeface="MS Mincho" panose="02020609040205080304" pitchFamily="49" charset="-128"/>
              </a:rPr>
              <a:t>[P(x)(</a:t>
            </a:r>
            <a:r>
              <a:rPr lang="ru-RU" sz="3600" b="1" u="sng" dirty="0">
                <a:effectLst/>
                <a:latin typeface="Times New Roman" panose="02020603050405020304" pitchFamily="18" charset="0"/>
                <a:ea typeface="MS Mincho" panose="02020609040205080304" pitchFamily="49" charset="-128"/>
              </a:rPr>
              <a:t>s</a:t>
            </a:r>
            <a:r>
              <a:rPr lang="en-US" sz="3600" b="1" u="sng" baseline="-25000" dirty="0">
                <a:effectLst/>
                <a:latin typeface="Times New Roman" panose="02020603050405020304" pitchFamily="18" charset="0"/>
                <a:ea typeface="MS Mincho" panose="02020609040205080304" pitchFamily="49" charset="-128"/>
              </a:rPr>
              <a:t>r</a:t>
            </a:r>
            <a:r>
              <a:rPr lang="ru-RU" sz="3600" dirty="0">
                <a:effectLst/>
                <a:latin typeface="Times New Roman" panose="02020603050405020304" pitchFamily="18" charset="0"/>
                <a:ea typeface="MS Mincho" panose="02020609040205080304" pitchFamily="49" charset="-128"/>
              </a:rPr>
              <a:t>)]</a:t>
            </a:r>
          </a:p>
        </p:txBody>
      </p:sp>
      <p:sp>
        <p:nvSpPr>
          <p:cNvPr id="11" name="Название подразделения, лаборатории, факультета и т.д.">
            <a:extLst>
              <a:ext uri="{FF2B5EF4-FFF2-40B4-BE49-F238E27FC236}">
                <a16:creationId xmlns:a16="http://schemas.microsoft.com/office/drawing/2014/main" id="{318979CE-12BF-47BF-BB44-9A9626C53C10}"/>
              </a:ext>
            </a:extLst>
          </p:cNvPr>
          <p:cNvSpPr txBox="1"/>
          <p:nvPr/>
        </p:nvSpPr>
        <p:spPr>
          <a:xfrm>
            <a:off x="8231560" y="942364"/>
            <a:ext cx="14473600"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04869583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5F83662B-B26D-4FBB-A6D9-419B60597CF0}"/>
              </a:ext>
            </a:extLst>
          </p:cNvPr>
          <p:cNvSpPr txBox="1"/>
          <p:nvPr/>
        </p:nvSpPr>
        <p:spPr>
          <a:xfrm>
            <a:off x="1235172" y="4265712"/>
            <a:ext cx="22559171" cy="90833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1.	The topic marker </a:t>
            </a:r>
            <a:r>
              <a:rPr lang="en-US" sz="4400" b="1" cap="small" dirty="0"/>
              <a:t>top </a:t>
            </a:r>
            <a:r>
              <a:rPr lang="en-US" sz="4400" b="1" dirty="0"/>
              <a:t>is used with salient topical referents</a:t>
            </a:r>
            <a:endParaRPr lang="en-US" sz="4400" cap="small"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which very often are humans</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defRPr sz="2800">
                <a:solidFill>
                  <a:srgbClr val="253957"/>
                </a:solidFill>
                <a:latin typeface="+mn-lt"/>
                <a:ea typeface="+mn-ea"/>
                <a:cs typeface="+mn-cs"/>
                <a:sym typeface="Arial Narrow"/>
              </a:defRPr>
            </a:pPr>
            <a:r>
              <a:rPr lang="en-US" sz="3600" dirty="0"/>
              <a:t>which very often are referred to with proper names</a:t>
            </a: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defRPr sz="2800">
                <a:solidFill>
                  <a:srgbClr val="253957"/>
                </a:solidFill>
                <a:latin typeface="+mn-lt"/>
                <a:ea typeface="+mn-ea"/>
                <a:cs typeface="+mn-cs"/>
                <a:sym typeface="Arial Narrow"/>
              </a:defRPr>
            </a:pPr>
            <a:endParaRPr lang="en-US" sz="4400" dirty="0"/>
          </a:p>
          <a:p>
            <a:pPr marR="0" lvl="0" algn="l" defTabSz="821531" rtl="0" eaLnBrk="1" fontAlgn="auto" latinLnBrk="0" hangingPunct="0">
              <a:lnSpc>
                <a:spcPct val="100000"/>
              </a:lnSpc>
              <a:spcBef>
                <a:spcPts val="2800"/>
              </a:spcBef>
              <a:spcAft>
                <a:spcPts val="0"/>
              </a:spcAft>
              <a:buClrTx/>
              <a:buSzPct val="100000"/>
              <a:tabLst>
                <a:tab pos="1077913" algn="l"/>
              </a:tabLst>
              <a:defRPr sz="2800">
                <a:solidFill>
                  <a:srgbClr val="253957"/>
                </a:solidFill>
                <a:latin typeface="+mn-lt"/>
                <a:ea typeface="+mn-ea"/>
                <a:cs typeface="+mn-cs"/>
                <a:sym typeface="Arial Narrow"/>
              </a:defRPr>
            </a:pPr>
            <a:r>
              <a:rPr lang="en-US" sz="4400" dirty="0"/>
              <a:t>2.	</a:t>
            </a:r>
            <a:r>
              <a:rPr lang="en-US" sz="4400" b="1" cap="small" dirty="0"/>
              <a:t> top &gt; prop</a:t>
            </a:r>
            <a:r>
              <a:rPr lang="en-US" sz="4400" dirty="0"/>
              <a:t>:</a:t>
            </a: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when used with human names</a:t>
            </a:r>
            <a:r>
              <a:rPr lang="en-US" sz="4400" dirty="0"/>
              <a:t>, the marker is rebranded as a </a:t>
            </a:r>
            <a:r>
              <a:rPr lang="en-US" sz="4400" dirty="0" err="1"/>
              <a:t>proprial</a:t>
            </a:r>
            <a:r>
              <a:rPr lang="en-US" sz="4400" dirty="0"/>
              <a:t> article</a:t>
            </a:r>
            <a:endParaRPr lang="en-US" sz="4400" b="1" dirty="0"/>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the Resource Situation is lost</a:t>
            </a:r>
            <a:r>
              <a:rPr lang="en-US" sz="4400" dirty="0"/>
              <a:t>, as </a:t>
            </a:r>
            <a:r>
              <a:rPr lang="ru-RU" sz="4400" dirty="0"/>
              <a:t>(</a:t>
            </a:r>
            <a:r>
              <a:rPr lang="en-US" sz="4400" dirty="0" err="1"/>
              <a:t>proprial</a:t>
            </a:r>
            <a:r>
              <a:rPr lang="en-US" sz="4400" dirty="0"/>
              <a:t> article-marked</a:t>
            </a:r>
            <a:r>
              <a:rPr lang="ru-RU" sz="4400" dirty="0"/>
              <a:t>)</a:t>
            </a:r>
            <a:r>
              <a:rPr lang="en-US" sz="4400" dirty="0"/>
              <a:t> proper names are rigid</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b="1" dirty="0"/>
              <a:t>the salience restriction is lost</a:t>
            </a:r>
            <a:r>
              <a:rPr lang="en-US" sz="4400" dirty="0"/>
              <a:t>, as </a:t>
            </a:r>
            <a:r>
              <a:rPr lang="en-US" sz="4400" dirty="0" err="1"/>
              <a:t>proprial</a:t>
            </a:r>
            <a:r>
              <a:rPr lang="en-US" sz="4400" dirty="0"/>
              <a:t> referents are merely required to be identifiable </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4400" dirty="0"/>
              <a:t>but </a:t>
            </a:r>
            <a:r>
              <a:rPr lang="en-US" sz="4400" b="1" dirty="0"/>
              <a:t>the marker still indexes a Referent</a:t>
            </a:r>
          </a:p>
          <a:p>
            <a:pPr marL="571500" marR="0" lvl="0" indent="-571500" algn="l" defTabSz="821531" rtl="0" eaLnBrk="1" fontAlgn="auto" latinLnBrk="0" hangingPunct="0">
              <a:lnSpc>
                <a:spcPct val="100000"/>
              </a:lnSpc>
              <a:spcAft>
                <a:spcPts val="0"/>
              </a:spcAft>
              <a:buClrTx/>
              <a:buSzPct val="100000"/>
              <a:buFont typeface="Arial" panose="020B0604020202020204" pitchFamily="34" charset="0"/>
              <a:buChar char="•"/>
              <a:tabLst>
                <a:tab pos="1077913" algn="l"/>
              </a:tabLst>
              <a:defRPr sz="2800">
                <a:solidFill>
                  <a:srgbClr val="253957"/>
                </a:solidFill>
                <a:latin typeface="+mn-lt"/>
                <a:ea typeface="+mn-ea"/>
                <a:cs typeface="+mn-cs"/>
                <a:sym typeface="Arial Narrow"/>
              </a:defRPr>
            </a:pPr>
            <a:r>
              <a:rPr lang="en-US" sz="3600" dirty="0"/>
              <a:t>the restriction to names follows from the tendency of humans (but not locations or animals) to be topical</a:t>
            </a:r>
          </a:p>
        </p:txBody>
      </p:sp>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51</a:t>
            </a:fld>
            <a:endParaRPr lang="ru-RU" sz="3600" b="1" dirty="0"/>
          </a:p>
        </p:txBody>
      </p:sp>
      <p:sp>
        <p:nvSpPr>
          <p:cNvPr id="16" name="Название подразделения, лаборатории, факультета и т.д.">
            <a:extLst>
              <a:ext uri="{FF2B5EF4-FFF2-40B4-BE49-F238E27FC236}">
                <a16:creationId xmlns:a16="http://schemas.microsoft.com/office/drawing/2014/main" id="{D94CC366-B7E9-48F8-BECC-947DC5132468}"/>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
        <p:nvSpPr>
          <p:cNvPr id="14" name="Очень крутой заголовок…">
            <a:extLst>
              <a:ext uri="{FF2B5EF4-FFF2-40B4-BE49-F238E27FC236}">
                <a16:creationId xmlns:a16="http://schemas.microsoft.com/office/drawing/2014/main" id="{3D24FB77-7F47-4465-886A-84249AF47513}"/>
              </a:ext>
            </a:extLst>
          </p:cNvPr>
          <p:cNvSpPr txBox="1"/>
          <p:nvPr/>
        </p:nvSpPr>
        <p:spPr>
          <a:xfrm>
            <a:off x="1209449" y="2972787"/>
            <a:ext cx="21506372" cy="1073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 losing indices II: top &gt; prop</a:t>
            </a:r>
            <a:endParaRPr lang="ru-RU" dirty="0"/>
          </a:p>
        </p:txBody>
      </p:sp>
      <p:sp>
        <p:nvSpPr>
          <p:cNvPr id="9" name="TextBox 8">
            <a:extLst>
              <a:ext uri="{FF2B5EF4-FFF2-40B4-BE49-F238E27FC236}">
                <a16:creationId xmlns:a16="http://schemas.microsoft.com/office/drawing/2014/main" id="{3378B0EA-2E43-4646-ADDF-E1DD093836AA}"/>
              </a:ext>
            </a:extLst>
          </p:cNvPr>
          <p:cNvSpPr txBox="1"/>
          <p:nvPr/>
        </p:nvSpPr>
        <p:spPr>
          <a:xfrm>
            <a:off x="1226606" y="6167519"/>
            <a:ext cx="21071071" cy="2562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349375" algn="l"/>
                <a:tab pos="1349375" algn="l"/>
                <a:tab pos="4384675" algn="l"/>
                <a:tab pos="7972425" algn="l"/>
                <a:tab pos="9590088" algn="l"/>
              </a:tabLst>
            </a:pPr>
            <a:r>
              <a:rPr lang="en-US" sz="3600" cap="small" dirty="0">
                <a:effectLst/>
                <a:latin typeface="Times New Roman" panose="02020603050405020304" pitchFamily="18" charset="0"/>
                <a:ea typeface="Times New Roman" panose="02020603050405020304" pitchFamily="18" charset="0"/>
              </a:rPr>
              <a:t>(56)	</a:t>
            </a:r>
            <a:r>
              <a:rPr lang="en-US" sz="3600" b="1" dirty="0" err="1">
                <a:effectLst/>
                <a:latin typeface="Times New Roman" panose="02020603050405020304" pitchFamily="18" charset="0"/>
                <a:ea typeface="Times New Roman" panose="02020603050405020304" pitchFamily="18" charset="0"/>
              </a:rPr>
              <a:t>wɵntər</a:t>
            </a:r>
            <a:r>
              <a:rPr lang="en-US" sz="3600" b="1" dirty="0">
                <a:effectLst/>
                <a:latin typeface="Times New Roman" panose="02020603050405020304" pitchFamily="18" charset="0"/>
                <a:ea typeface="Times New Roman" panose="02020603050405020304" pitchFamily="18" charset="0"/>
              </a:rPr>
              <a:t>-*(</a:t>
            </a:r>
            <a:r>
              <a:rPr lang="en-US" sz="3600" b="1" dirty="0" err="1">
                <a:effectLst/>
                <a:latin typeface="Times New Roman" panose="02020603050405020304" pitchFamily="18" charset="0"/>
                <a:ea typeface="Times New Roman" panose="02020603050405020304" pitchFamily="18" charset="0"/>
              </a:rPr>
              <a:t>en</a:t>
            </a:r>
            <a:r>
              <a:rPr lang="en-US" sz="3600" b="1" dirty="0">
                <a:effectLst/>
                <a:latin typeface="Times New Roman" panose="02020603050405020304" pitchFamily="18" charset="0"/>
                <a:ea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sewr-əs</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tʉt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jʉχ</a:t>
            </a:r>
            <a:endParaRPr lang="ru-RU" sz="3600" dirty="0">
              <a:effectLst/>
              <a:latin typeface="Times New Roman" panose="02020603050405020304" pitchFamily="18" charset="0"/>
              <a:ea typeface="Times New Roman" panose="02020603050405020304" pitchFamily="18" charset="0"/>
            </a:endParaRPr>
          </a:p>
          <a:p>
            <a:pPr algn="just">
              <a:lnSpc>
                <a:spcPct val="150000"/>
              </a:lnSpc>
              <a:tabLst>
                <a:tab pos="1349375" algn="l"/>
                <a:tab pos="1349375" algn="l"/>
                <a:tab pos="4384675" algn="l"/>
                <a:tab pos="7972425" algn="l"/>
                <a:tab pos="9590088" algn="l"/>
              </a:tabLst>
            </a:pPr>
            <a:r>
              <a:rPr lang="en-US" sz="3600" dirty="0">
                <a:effectLst/>
                <a:latin typeface="Times New Roman" panose="02020603050405020304" pitchFamily="18" charset="0"/>
                <a:ea typeface="Times New Roman" panose="02020603050405020304" pitchFamily="18" charset="0"/>
              </a:rPr>
              <a:t>	A.-</a:t>
            </a:r>
            <a:r>
              <a:rPr lang="en-US" sz="3600" cap="small" dirty="0">
                <a:effectLst/>
                <a:latin typeface="Times New Roman" panose="02020603050405020304" pitchFamily="18" charset="0"/>
                <a:ea typeface="Times New Roman" panose="02020603050405020304" pitchFamily="18" charset="0"/>
              </a:rPr>
              <a:t>poss.2sg</a:t>
            </a:r>
            <a:r>
              <a:rPr lang="en-US" sz="3600" dirty="0">
                <a:effectLst/>
                <a:latin typeface="Times New Roman" panose="02020603050405020304" pitchFamily="18" charset="0"/>
                <a:ea typeface="Times New Roman" panose="02020603050405020304" pitchFamily="18" charset="0"/>
              </a:rPr>
              <a:t>	cleave-</a:t>
            </a:r>
            <a:r>
              <a:rPr lang="en-US" sz="3600" cap="small" dirty="0" err="1">
                <a:effectLst/>
                <a:latin typeface="Times New Roman" panose="02020603050405020304" pitchFamily="18" charset="0"/>
                <a:ea typeface="Times New Roman" panose="02020603050405020304" pitchFamily="18" charset="0"/>
              </a:rPr>
              <a:t>pst</a:t>
            </a:r>
            <a:r>
              <a:rPr lang="en-US" sz="3600" cap="small" dirty="0">
                <a:effectLst/>
                <a:latin typeface="Times New Roman" panose="02020603050405020304" pitchFamily="18" charset="0"/>
                <a:ea typeface="Times New Roman" panose="02020603050405020304" pitchFamily="18" charset="0"/>
              </a:rPr>
              <a:t>[3sg]	</a:t>
            </a:r>
            <a:r>
              <a:rPr lang="en-US" sz="3600" dirty="0">
                <a:effectLst/>
                <a:latin typeface="Times New Roman" panose="02020603050405020304" pitchFamily="18" charset="0"/>
                <a:ea typeface="Times New Roman" panose="02020603050405020304" pitchFamily="18" charset="0"/>
              </a:rPr>
              <a:t>fire	wood</a:t>
            </a:r>
            <a:endParaRPr lang="en-US" sz="3600" dirty="0">
              <a:latin typeface="Times New Roman" panose="02020603050405020304" pitchFamily="18" charset="0"/>
              <a:ea typeface="Times New Roman" panose="02020603050405020304" pitchFamily="18" charset="0"/>
            </a:endParaRPr>
          </a:p>
          <a:p>
            <a:pPr lvl="0" algn="just" fontAlgn="base">
              <a:lnSpc>
                <a:spcPct val="150000"/>
              </a:lnSpc>
              <a:spcBef>
                <a:spcPts val="600"/>
              </a:spcBef>
              <a:buSzPts val="1200"/>
              <a:tabLst>
                <a:tab pos="1350645" algn="l"/>
                <a:tab pos="2610485" algn="l"/>
              </a:tabLst>
            </a:pPr>
            <a:r>
              <a:rPr lang="en-US" sz="3600" dirty="0">
                <a:latin typeface="Times New Roman" panose="02020603050405020304" pitchFamily="18" charset="0"/>
                <a:ea typeface="MS Mincho" panose="02020609040205080304" pitchFamily="49" charset="-128"/>
              </a:rPr>
              <a:t>	</a:t>
            </a:r>
            <a:r>
              <a:rPr lang="ru-RU" sz="3600" dirty="0">
                <a:effectLst/>
                <a:latin typeface="Times New Roman" panose="02020603050405020304" pitchFamily="18" charset="0"/>
                <a:ea typeface="MS Mincho" panose="02020609040205080304" pitchFamily="49" charset="-128"/>
              </a:rPr>
              <a:t>‘</a:t>
            </a:r>
            <a:r>
              <a:rPr lang="ru-RU" sz="3600" dirty="0" err="1">
                <a:effectLst/>
                <a:latin typeface="Times New Roman" panose="02020603050405020304" pitchFamily="18" charset="0"/>
                <a:ea typeface="MS Mincho" panose="02020609040205080304" pitchFamily="49" charset="-128"/>
              </a:rPr>
              <a:t>Andrej</a:t>
            </a:r>
            <a:r>
              <a:rPr lang="ru-RU" sz="3600" dirty="0">
                <a:effectLst/>
                <a:latin typeface="Times New Roman" panose="02020603050405020304" pitchFamily="18" charset="0"/>
                <a:ea typeface="MS Mincho" panose="02020609040205080304" pitchFamily="49" charset="-128"/>
              </a:rPr>
              <a:t> </a:t>
            </a:r>
            <a:r>
              <a:rPr lang="ru-RU" sz="3600" dirty="0" err="1">
                <a:effectLst/>
                <a:latin typeface="Times New Roman" panose="02020603050405020304" pitchFamily="18" charset="0"/>
                <a:ea typeface="MS Mincho" panose="02020609040205080304" pitchFamily="49" charset="-128"/>
              </a:rPr>
              <a:t>cleaved</a:t>
            </a:r>
            <a:r>
              <a:rPr lang="ru-RU" sz="3600" dirty="0">
                <a:effectLst/>
                <a:latin typeface="Times New Roman" panose="02020603050405020304" pitchFamily="18" charset="0"/>
                <a:ea typeface="MS Mincho" panose="02020609040205080304" pitchFamily="49" charset="-128"/>
              </a:rPr>
              <a:t> a </a:t>
            </a:r>
            <a:r>
              <a:rPr lang="ru-RU" sz="3600" dirty="0" err="1">
                <a:effectLst/>
                <a:latin typeface="Times New Roman" panose="02020603050405020304" pitchFamily="18" charset="0"/>
                <a:ea typeface="MS Mincho" panose="02020609040205080304" pitchFamily="49" charset="-128"/>
              </a:rPr>
              <a:t>log</a:t>
            </a:r>
            <a:r>
              <a:rPr lang="ru-RU" sz="3600" dirty="0">
                <a:effectLst/>
                <a:latin typeface="Times New Roman" panose="02020603050405020304" pitchFamily="18" charset="0"/>
                <a:ea typeface="MS Mincho" panose="02020609040205080304" pitchFamily="49" charset="-128"/>
              </a:rPr>
              <a:t>’.</a:t>
            </a:r>
            <a:r>
              <a:rPr lang="en-US" sz="3600" b="1" dirty="0">
                <a:effectLst/>
                <a:latin typeface="Times New Roman" panose="02020603050405020304" pitchFamily="18" charset="0"/>
                <a:ea typeface="Times New Roman" panose="02020603050405020304" pitchFamily="18" charset="0"/>
              </a:rPr>
              <a:t> </a:t>
            </a:r>
            <a:endParaRPr lang="en-US" sz="3600" dirty="0">
              <a:effectLst/>
              <a:latin typeface="Times New Roman" panose="02020603050405020304" pitchFamily="18" charset="0"/>
              <a:ea typeface="MS Mincho" panose="02020609040205080304" pitchFamily="49" charset="-128"/>
            </a:endParaRPr>
          </a:p>
        </p:txBody>
      </p:sp>
      <p:sp>
        <p:nvSpPr>
          <p:cNvPr id="10" name="TextBox 9">
            <a:extLst>
              <a:ext uri="{FF2B5EF4-FFF2-40B4-BE49-F238E27FC236}">
                <a16:creationId xmlns:a16="http://schemas.microsoft.com/office/drawing/2014/main" id="{A30D8D3B-67D2-4D1D-A954-443825001DFD}"/>
              </a:ext>
            </a:extLst>
          </p:cNvPr>
          <p:cNvSpPr txBox="1"/>
          <p:nvPr/>
        </p:nvSpPr>
        <p:spPr>
          <a:xfrm>
            <a:off x="7871520" y="7395069"/>
            <a:ext cx="8928992" cy="2175595"/>
          </a:xfrm>
          <a:prstGeom prst="rect">
            <a:avLst/>
          </a:prstGeom>
          <a:solidFill>
            <a:schemeClr val="bg1"/>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sz="6600" dirty="0">
                <a:solidFill>
                  <a:srgbClr val="253957"/>
                </a:solidFill>
                <a:latin typeface="+mn-lt"/>
              </a:rPr>
              <a:t>1 : 0</a:t>
            </a:r>
          </a:p>
          <a:p>
            <a:pPr marL="0" marR="0" indent="0" algn="ctr" defTabSz="821531" rtl="0" fontAlgn="auto" latinLnBrk="0" hangingPunct="0">
              <a:lnSpc>
                <a:spcPct val="100000"/>
              </a:lnSpc>
              <a:spcBef>
                <a:spcPts val="0"/>
              </a:spcBef>
              <a:spcAft>
                <a:spcPts val="0"/>
              </a:spcAft>
              <a:buClrTx/>
              <a:buSzTx/>
              <a:buFontTx/>
              <a:buNone/>
              <a:tabLst/>
            </a:pPr>
            <a:r>
              <a:rPr kumimoji="0" lang="en-US" sz="6600" b="0" i="0" u="none" strike="noStrike" cap="none" spc="0" normalizeH="0" baseline="0" dirty="0">
                <a:ln>
                  <a:noFill/>
                </a:ln>
                <a:solidFill>
                  <a:srgbClr val="253957"/>
                </a:solidFill>
                <a:effectLst/>
                <a:uFillTx/>
                <a:latin typeface="+mn-lt"/>
                <a:sym typeface="Helvetica Light"/>
              </a:rPr>
              <a:t>indices</a:t>
            </a:r>
            <a:r>
              <a:rPr kumimoji="0" lang="en-US" sz="6600" b="0" i="0" u="none" strike="noStrike" cap="none" spc="0" normalizeH="0" dirty="0">
                <a:ln>
                  <a:noFill/>
                </a:ln>
                <a:solidFill>
                  <a:srgbClr val="253957"/>
                </a:solidFill>
                <a:effectLst/>
                <a:uFillTx/>
                <a:latin typeface="+mn-lt"/>
                <a:sym typeface="Helvetica Light"/>
              </a:rPr>
              <a:t> lost : indices gained</a:t>
            </a:r>
            <a:endParaRPr kumimoji="0" lang="ru-RU" sz="6600" b="0" i="0" u="none" strike="noStrike" cap="none" spc="0" normalizeH="0" baseline="0" dirty="0">
              <a:ln>
                <a:noFill/>
              </a:ln>
              <a:solidFill>
                <a:srgbClr val="253957"/>
              </a:solidFill>
              <a:effectLst/>
              <a:uFillTx/>
              <a:latin typeface="+mn-lt"/>
              <a:sym typeface="Helvetica Light"/>
            </a:endParaRPr>
          </a:p>
        </p:txBody>
      </p:sp>
    </p:spTree>
    <p:extLst>
      <p:ext uri="{BB962C8B-B14F-4D97-AF65-F5344CB8AC3E}">
        <p14:creationId xmlns:p14="http://schemas.microsoft.com/office/powerpoint/2010/main" val="18380096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solidFill>
                  <a:schemeClr val="tx2">
                    <a:lumMod val="40000"/>
                    <a:lumOff val="60000"/>
                  </a:schemeClr>
                </a:solidFill>
              </a:rPr>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52</a:t>
            </a:fld>
            <a:endParaRPr lang="ru-RU" sz="3600" b="1" dirty="0"/>
          </a:p>
        </p:txBody>
      </p:sp>
    </p:spTree>
    <p:extLst>
      <p:ext uri="{BB962C8B-B14F-4D97-AF65-F5344CB8AC3E}">
        <p14:creationId xmlns:p14="http://schemas.microsoft.com/office/powerpoint/2010/main" val="306206347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75151" y="2536262"/>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VIII. summary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53</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01065" y="6761340"/>
            <a:ext cx="21867655" cy="63613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Based on an argument for a polysemic view of the multiple uses of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(Mikhailov 2021)</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 presented a situation semantic analysis of the four markers</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motivating the necessary ingredients and </a:t>
            </a:r>
            <a:r>
              <a:rPr lang="en-US" sz="4400" b="1" dirty="0">
                <a:solidFill>
                  <a:srgbClr val="253957"/>
                </a:solidFill>
                <a:latin typeface="+mn-lt"/>
                <a:sym typeface="Arial Narrow"/>
              </a:rPr>
              <a:t>observing just how indexical possessives </a:t>
            </a:r>
            <a:r>
              <a:rPr lang="en-US" sz="4400" dirty="0">
                <a:solidFill>
                  <a:srgbClr val="253957"/>
                </a:solidFill>
                <a:latin typeface="+mn-lt"/>
                <a:sym typeface="Arial Narrow"/>
              </a:rPr>
              <a:t>are</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I proposed diachronic scenarios linking the four</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tracing along the way </a:t>
            </a:r>
            <a:r>
              <a:rPr lang="en-US" sz="4400" b="1" dirty="0">
                <a:solidFill>
                  <a:srgbClr val="253957"/>
                </a:solidFill>
                <a:latin typeface="+mn-lt"/>
                <a:sym typeface="Arial Narrow"/>
              </a:rPr>
              <a:t>how indices are lost </a:t>
            </a:r>
            <a:r>
              <a:rPr lang="en-US" sz="4400" dirty="0">
                <a:solidFill>
                  <a:srgbClr val="253957"/>
                </a:solidFill>
                <a:latin typeface="+mn-lt"/>
                <a:sym typeface="Arial Narrow"/>
              </a:rPr>
              <a:t>(and acquired)</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and motivating the restriction of </a:t>
            </a:r>
            <a:r>
              <a:rPr lang="en-US" sz="4400" cap="small" dirty="0">
                <a:solidFill>
                  <a:srgbClr val="253957"/>
                </a:solidFill>
                <a:latin typeface="+mn-lt"/>
                <a:sym typeface="Arial Narrow"/>
              </a:rPr>
              <a:t>prop</a:t>
            </a:r>
            <a:r>
              <a:rPr lang="en-US" sz="4400" dirty="0">
                <a:solidFill>
                  <a:srgbClr val="253957"/>
                </a:solidFill>
                <a:latin typeface="+mn-lt"/>
                <a:sym typeface="Arial Narrow"/>
              </a:rPr>
              <a:t> to human names</a:t>
            </a:r>
          </a:p>
        </p:txBody>
      </p:sp>
      <p:graphicFrame>
        <p:nvGraphicFramePr>
          <p:cNvPr id="2" name="Table 3">
            <a:extLst>
              <a:ext uri="{FF2B5EF4-FFF2-40B4-BE49-F238E27FC236}">
                <a16:creationId xmlns:a16="http://schemas.microsoft.com/office/drawing/2014/main" id="{1B5BD711-D366-4DEC-8B20-997F2141CEB7}"/>
              </a:ext>
            </a:extLst>
          </p:cNvPr>
          <p:cNvGraphicFramePr>
            <a:graphicFrameLocks noGrp="1"/>
          </p:cNvGraphicFramePr>
          <p:nvPr>
            <p:extLst>
              <p:ext uri="{D42A27DB-BD31-4B8C-83A1-F6EECF244321}">
                <p14:modId xmlns:p14="http://schemas.microsoft.com/office/powerpoint/2010/main" val="3120281528"/>
              </p:ext>
            </p:extLst>
          </p:nvPr>
        </p:nvGraphicFramePr>
        <p:xfrm>
          <a:off x="7469949" y="1632208"/>
          <a:ext cx="17395460" cy="4937760"/>
        </p:xfrm>
        <a:graphic>
          <a:graphicData uri="http://schemas.openxmlformats.org/drawingml/2006/table">
            <a:tbl>
              <a:tblPr firstRow="1" bandRow="1">
                <a:tableStyleId>{5940675A-B579-460E-94D1-54222C63F5DA}</a:tableStyleId>
              </a:tblPr>
              <a:tblGrid>
                <a:gridCol w="5207312">
                  <a:extLst>
                    <a:ext uri="{9D8B030D-6E8A-4147-A177-3AD203B41FA5}">
                      <a16:colId xmlns:a16="http://schemas.microsoft.com/office/drawing/2014/main" val="2880200768"/>
                    </a:ext>
                  </a:extLst>
                </a:gridCol>
                <a:gridCol w="6214345">
                  <a:extLst>
                    <a:ext uri="{9D8B030D-6E8A-4147-A177-3AD203B41FA5}">
                      <a16:colId xmlns:a16="http://schemas.microsoft.com/office/drawing/2014/main" val="2184478427"/>
                    </a:ext>
                  </a:extLst>
                </a:gridCol>
                <a:gridCol w="1777443">
                  <a:extLst>
                    <a:ext uri="{9D8B030D-6E8A-4147-A177-3AD203B41FA5}">
                      <a16:colId xmlns:a16="http://schemas.microsoft.com/office/drawing/2014/main" val="1935454431"/>
                    </a:ext>
                  </a:extLst>
                </a:gridCol>
                <a:gridCol w="4196360">
                  <a:extLst>
                    <a:ext uri="{9D8B030D-6E8A-4147-A177-3AD203B41FA5}">
                      <a16:colId xmlns:a16="http://schemas.microsoft.com/office/drawing/2014/main" val="1342147875"/>
                    </a:ext>
                  </a:extLst>
                </a:gridCol>
              </a:tblGrid>
              <a:tr h="370840">
                <a:tc>
                  <a:txBody>
                    <a:bodyPr/>
                    <a:lstStyle/>
                    <a:p>
                      <a:pPr algn="ctr"/>
                      <a:endParaRPr lang="ru-RU" sz="44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ru-RU" sz="440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2800" dirty="0">
                        <a:solidFill>
                          <a:schemeClr val="accent2"/>
                        </a:solidFill>
                        <a:latin typeface="Times New Roman" panose="02020603050405020304" pitchFamily="18" charset="0"/>
                        <a:cs typeface="Times New Roman" panose="02020603050405020304" pitchFamily="18" charset="0"/>
                      </a:endParaRPr>
                    </a:p>
                    <a:p>
                      <a:pPr algn="ctr"/>
                      <a:endParaRPr lang="en-US" sz="2800" dirty="0">
                        <a:solidFill>
                          <a:schemeClr val="accent2"/>
                        </a:solidFill>
                        <a:latin typeface="Times New Roman" panose="02020603050405020304" pitchFamily="18" charset="0"/>
                        <a:cs typeface="Times New Roman" panose="02020603050405020304" pitchFamily="18" charset="0"/>
                      </a:endParaRPr>
                    </a:p>
                    <a:p>
                      <a:pPr algn="ctr"/>
                      <a:endParaRPr lang="ru-RU" sz="2800" dirty="0">
                        <a:solidFill>
                          <a:schemeClr val="accent2"/>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ru-RU" sz="2800" dirty="0">
                        <a:solidFill>
                          <a:srgbClr val="FF0000"/>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42804449"/>
                  </a:ext>
                </a:extLst>
              </a:tr>
              <a:tr h="370840">
                <a:tc>
                  <a:txBody>
                    <a:bodyPr/>
                    <a:lstStyle/>
                    <a:p>
                      <a:pPr algn="ct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cap="small" baseline="0" dirty="0" err="1">
                          <a:latin typeface="Times New Roman" panose="02020603050405020304" pitchFamily="18" charset="0"/>
                          <a:cs typeface="Times New Roman" panose="02020603050405020304" pitchFamily="18" charset="0"/>
                        </a:rPr>
                        <a:t>assoc</a:t>
                      </a: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cap="small" baseline="0">
                          <a:latin typeface="Times New Roman" panose="02020603050405020304" pitchFamily="18" charset="0"/>
                          <a:cs typeface="Times New Roman" panose="02020603050405020304" pitchFamily="18" charset="0"/>
                        </a:rPr>
                        <a:t>top</a:t>
                      </a: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cap="small" baseline="0" dirty="0">
                          <a:latin typeface="Times New Roman" panose="02020603050405020304" pitchFamily="18" charset="0"/>
                          <a:cs typeface="Times New Roman" panose="02020603050405020304" pitchFamily="18" charset="0"/>
                        </a:rPr>
                        <a:t>prop</a:t>
                      </a: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9718151"/>
                  </a:ext>
                </a:extLst>
              </a:tr>
              <a:tr h="370840">
                <a:tc>
                  <a:txBody>
                    <a:bodyPr/>
                    <a:lstStyle/>
                    <a:p>
                      <a:pPr algn="ctr"/>
                      <a:r>
                        <a:rPr lang="en-US" sz="4400" cap="small" baseline="0" dirty="0" err="1">
                          <a:latin typeface="Times New Roman" panose="02020603050405020304" pitchFamily="18" charset="0"/>
                          <a:cs typeface="Times New Roman" panose="02020603050405020304" pitchFamily="18" charset="0"/>
                        </a:rPr>
                        <a:t>protoposs</a:t>
                      </a: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Helvetica Light"/>
                      </a:endParaRP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Helvetica Light"/>
                        </a:rPr>
                        <a:t>Resource Situation</a:t>
                      </a: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Helvetica Light"/>
                        </a:rPr>
                        <a:t>Relation</a:t>
                      </a: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Helvetica Light"/>
                        </a:rPr>
                        <a:t>Possessor</a:t>
                      </a:r>
                      <a:endParaRPr kumimoji="0" lang="ru-RU" sz="2800" b="0" i="0" u="none" strike="noStrike" kern="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sym typeface="Helvetica Ligh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Helvetica Light"/>
                        </a:rPr>
                        <a:t>−Relation</a:t>
                      </a: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Helvetica Light"/>
                        </a:rPr>
                        <a:t>−Possessor</a:t>
                      </a: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882B"/>
                          </a:solidFill>
                          <a:effectLst/>
                          <a:uLnTx/>
                          <a:uFillTx/>
                          <a:latin typeface="Times New Roman" panose="02020603050405020304" pitchFamily="18" charset="0"/>
                          <a:cs typeface="Times New Roman" panose="02020603050405020304" pitchFamily="18" charset="0"/>
                          <a:sym typeface="Helvetica Light"/>
                        </a:rPr>
                        <a:t>+Referent</a:t>
                      </a:r>
                      <a:endParaRPr kumimoji="0" lang="ru-RU" sz="2800" b="0" i="0" u="none" strike="noStrike" kern="0" cap="none" spc="0" normalizeH="0" baseline="0" noProof="0" dirty="0">
                        <a:ln>
                          <a:noFill/>
                        </a:ln>
                        <a:solidFill>
                          <a:srgbClr val="00882B"/>
                        </a:solidFill>
                        <a:effectLst/>
                        <a:uLnTx/>
                        <a:uFillTx/>
                        <a:latin typeface="Times New Roman" panose="02020603050405020304" pitchFamily="18" charset="0"/>
                        <a:cs typeface="Times New Roman" panose="02020603050405020304" pitchFamily="18" charset="0"/>
                        <a:sym typeface="Helvetica Light"/>
                      </a:endParaRPr>
                    </a:p>
                    <a:p>
                      <a:pPr algn="ct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Helvetica Light"/>
                        </a:rPr>
                        <a:t>−Resource Situation</a:t>
                      </a:r>
                      <a:endParaRPr kumimoji="0" lang="ru-RU" sz="28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Helvetica Light"/>
                      </a:endParaRPr>
                    </a:p>
                    <a:p>
                      <a:pPr algn="ct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6055786"/>
                  </a:ext>
                </a:extLst>
              </a:tr>
              <a:tr h="370840">
                <a:tc>
                  <a:txBody>
                    <a:bodyPr/>
                    <a:lstStyle/>
                    <a:p>
                      <a:pPr algn="ctr"/>
                      <a:endParaRPr lang="ru-RU" sz="2800" cap="none"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4400" cap="small" baseline="0" dirty="0" err="1">
                          <a:latin typeface="Times New Roman" panose="02020603050405020304" pitchFamily="18" charset="0"/>
                          <a:cs typeface="Times New Roman" panose="02020603050405020304" pitchFamily="18" charset="0"/>
                        </a:rPr>
                        <a:t>poss</a:t>
                      </a: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ru-RU" sz="4400" cap="small" baseline="0" dirty="0">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599621"/>
                  </a:ext>
                </a:extLst>
              </a:tr>
            </a:tbl>
          </a:graphicData>
        </a:graphic>
      </p:graphicFrame>
      <p:sp>
        <p:nvSpPr>
          <p:cNvPr id="4" name="Rectangle 3">
            <a:extLst>
              <a:ext uri="{FF2B5EF4-FFF2-40B4-BE49-F238E27FC236}">
                <a16:creationId xmlns:a16="http://schemas.microsoft.com/office/drawing/2014/main" id="{7CA548CD-4A6F-42C5-8093-5BDA2CF37D84}"/>
              </a:ext>
            </a:extLst>
          </p:cNvPr>
          <p:cNvSpPr/>
          <p:nvPr/>
        </p:nvSpPr>
        <p:spPr>
          <a:xfrm>
            <a:off x="8591599" y="2755806"/>
            <a:ext cx="9001001" cy="3990402"/>
          </a:xfrm>
          <a:prstGeom prst="rect">
            <a:avLst/>
          </a:prstGeom>
          <a:noFill/>
          <a:ln w="76200" cap="flat">
            <a:solidFill>
              <a:schemeClr val="accent6">
                <a:lumMod val="60000"/>
                <a:lumOff val="4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cxnSp>
        <p:nvCxnSpPr>
          <p:cNvPr id="6" name="Straight Arrow Connector 5">
            <a:extLst>
              <a:ext uri="{FF2B5EF4-FFF2-40B4-BE49-F238E27FC236}">
                <a16:creationId xmlns:a16="http://schemas.microsoft.com/office/drawing/2014/main" id="{F1F9944F-B58C-459E-9139-F16FF9C7AF19}"/>
              </a:ext>
            </a:extLst>
          </p:cNvPr>
          <p:cNvCxnSpPr>
            <a:cxnSpLocks/>
          </p:cNvCxnSpPr>
          <p:nvPr/>
        </p:nvCxnSpPr>
        <p:spPr>
          <a:xfrm flipV="1">
            <a:off x="11759952" y="3544666"/>
            <a:ext cx="2952328" cy="1153094"/>
          </a:xfrm>
          <a:prstGeom prst="straightConnector1">
            <a:avLst/>
          </a:prstGeom>
          <a:noFill/>
          <a:ln w="5715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2D417842-54E1-4C85-879D-DBE5AF94C266}"/>
              </a:ext>
            </a:extLst>
          </p:cNvPr>
          <p:cNvCxnSpPr>
            <a:cxnSpLocks/>
          </p:cNvCxnSpPr>
          <p:nvPr/>
        </p:nvCxnSpPr>
        <p:spPr>
          <a:xfrm>
            <a:off x="11759952" y="5129808"/>
            <a:ext cx="3096344" cy="1008112"/>
          </a:xfrm>
          <a:prstGeom prst="straightConnector1">
            <a:avLst/>
          </a:prstGeom>
          <a:noFill/>
          <a:ln w="5715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E1FAF8FC-D79A-45FC-9985-BDA92CEE92D7}"/>
              </a:ext>
            </a:extLst>
          </p:cNvPr>
          <p:cNvCxnSpPr>
            <a:cxnSpLocks/>
          </p:cNvCxnSpPr>
          <p:nvPr/>
        </p:nvCxnSpPr>
        <p:spPr>
          <a:xfrm>
            <a:off x="16981023" y="3400650"/>
            <a:ext cx="2097695" cy="0"/>
          </a:xfrm>
          <a:prstGeom prst="straightConnector1">
            <a:avLst/>
          </a:prstGeom>
          <a:noFill/>
          <a:ln w="5715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86EA05F1-4327-4250-A62B-1E30D72C3CF8}"/>
              </a:ext>
            </a:extLst>
          </p:cNvPr>
          <p:cNvCxnSpPr>
            <a:cxnSpLocks/>
          </p:cNvCxnSpPr>
          <p:nvPr/>
        </p:nvCxnSpPr>
        <p:spPr>
          <a:xfrm>
            <a:off x="20688944" y="3400650"/>
            <a:ext cx="1351371" cy="0"/>
          </a:xfrm>
          <a:prstGeom prst="straightConnector1">
            <a:avLst/>
          </a:prstGeom>
          <a:noFill/>
          <a:ln w="57150"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Название подразделения, лаборатории, факультета и т.д.">
            <a:extLst>
              <a:ext uri="{FF2B5EF4-FFF2-40B4-BE49-F238E27FC236}">
                <a16:creationId xmlns:a16="http://schemas.microsoft.com/office/drawing/2014/main" id="{DBBD383B-72FB-4AB4-9120-E5C1CB80F369}"/>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37751493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636B90-D141-4204-8428-528F8709F183}"/>
              </a:ext>
            </a:extLst>
          </p:cNvPr>
          <p:cNvSpPr>
            <a:spLocks noGrp="1"/>
          </p:cNvSpPr>
          <p:nvPr>
            <p:ph type="body" idx="1"/>
          </p:nvPr>
        </p:nvSpPr>
        <p:spPr>
          <a:xfrm>
            <a:off x="526704" y="1961456"/>
            <a:ext cx="23186576" cy="11629638"/>
          </a:xfrm>
        </p:spPr>
        <p:txBody>
          <a:bodyPr>
            <a:noAutofit/>
          </a:bodyPr>
          <a:lstStyle/>
          <a:p>
            <a:pPr marL="0" indent="0">
              <a:spcBef>
                <a:spcPts val="2400"/>
              </a:spcBef>
              <a:buNone/>
            </a:pPr>
            <a:r>
              <a:rPr lang="en-US" sz="4400" dirty="0"/>
              <a:t>references to be added</a:t>
            </a:r>
            <a:endParaRPr lang="ru-RU" sz="4400" dirty="0"/>
          </a:p>
        </p:txBody>
      </p:sp>
    </p:spTree>
    <p:extLst>
      <p:ext uri="{BB962C8B-B14F-4D97-AF65-F5344CB8AC3E}">
        <p14:creationId xmlns:p14="http://schemas.microsoft.com/office/powerpoint/2010/main" val="936044028"/>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0492938" y="12618640"/>
            <a:ext cx="13378370" cy="759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lang="en-US" sz="4000" dirty="0"/>
              <a:t>stepanmihajlov@gmail.com</a:t>
            </a:r>
            <a:endParaRPr sz="4000" dirty="0"/>
          </a:p>
        </p:txBody>
      </p:sp>
      <p:pic>
        <p:nvPicPr>
          <p:cNvPr id="103" name="Изображение" descr="Изображение"/>
          <p:cNvPicPr>
            <a:picLocks noChangeAspect="1"/>
          </p:cNvPicPr>
          <p:nvPr/>
        </p:nvPicPr>
        <p:blipFill>
          <a:blip r:embed="rId2"/>
          <a:stretch>
            <a:fillRect/>
          </a:stretch>
        </p:blipFill>
        <p:spPr>
          <a:xfrm>
            <a:off x="10492938" y="4920064"/>
            <a:ext cx="3398124" cy="309005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6</a:t>
            </a:fld>
            <a:endParaRPr lang="ru-RU" sz="3600" b="1" dirty="0"/>
          </a:p>
        </p:txBody>
      </p:sp>
      <p:graphicFrame>
        <p:nvGraphicFramePr>
          <p:cNvPr id="4" name="Table 3">
            <a:extLst>
              <a:ext uri="{FF2B5EF4-FFF2-40B4-BE49-F238E27FC236}">
                <a16:creationId xmlns:a16="http://schemas.microsoft.com/office/drawing/2014/main" id="{0D4BDF88-02E9-49A0-AEBE-CAA6E4908E1E}"/>
              </a:ext>
            </a:extLst>
          </p:cNvPr>
          <p:cNvGraphicFramePr>
            <a:graphicFrameLocks noGrp="1"/>
          </p:cNvGraphicFramePr>
          <p:nvPr>
            <p:extLst>
              <p:ext uri="{D42A27DB-BD31-4B8C-83A1-F6EECF244321}">
                <p14:modId xmlns:p14="http://schemas.microsoft.com/office/powerpoint/2010/main" val="566619187"/>
              </p:ext>
            </p:extLst>
          </p:nvPr>
        </p:nvGraphicFramePr>
        <p:xfrm>
          <a:off x="418692" y="5229806"/>
          <a:ext cx="23546616" cy="7820882"/>
        </p:xfrm>
        <a:graphic>
          <a:graphicData uri="http://schemas.openxmlformats.org/drawingml/2006/table">
            <a:tbl>
              <a:tblPr firstRow="1" firstCol="1" bandRow="1"/>
              <a:tblGrid>
                <a:gridCol w="4608512">
                  <a:extLst>
                    <a:ext uri="{9D8B030D-6E8A-4147-A177-3AD203B41FA5}">
                      <a16:colId xmlns:a16="http://schemas.microsoft.com/office/drawing/2014/main" val="3643719285"/>
                    </a:ext>
                  </a:extLst>
                </a:gridCol>
                <a:gridCol w="4104456">
                  <a:extLst>
                    <a:ext uri="{9D8B030D-6E8A-4147-A177-3AD203B41FA5}">
                      <a16:colId xmlns:a16="http://schemas.microsoft.com/office/drawing/2014/main" val="1937618156"/>
                    </a:ext>
                  </a:extLst>
                </a:gridCol>
                <a:gridCol w="4608512">
                  <a:extLst>
                    <a:ext uri="{9D8B030D-6E8A-4147-A177-3AD203B41FA5}">
                      <a16:colId xmlns:a16="http://schemas.microsoft.com/office/drawing/2014/main" val="3653588037"/>
                    </a:ext>
                  </a:extLst>
                </a:gridCol>
                <a:gridCol w="4968552">
                  <a:extLst>
                    <a:ext uri="{9D8B030D-6E8A-4147-A177-3AD203B41FA5}">
                      <a16:colId xmlns:a16="http://schemas.microsoft.com/office/drawing/2014/main" val="1075883250"/>
                    </a:ext>
                  </a:extLst>
                </a:gridCol>
                <a:gridCol w="5256584">
                  <a:extLst>
                    <a:ext uri="{9D8B030D-6E8A-4147-A177-3AD203B41FA5}">
                      <a16:colId xmlns:a16="http://schemas.microsoft.com/office/drawing/2014/main" val="2107193736"/>
                    </a:ext>
                  </a:extLst>
                </a:gridCol>
              </a:tblGrid>
              <a:tr h="983388">
                <a:tc>
                  <a:txBody>
                    <a:bodyPr/>
                    <a:lstStyle/>
                    <a:p>
                      <a:pPr algn="just">
                        <a:lnSpc>
                          <a:spcPct val="100000"/>
                        </a:lnSpc>
                      </a:pPr>
                      <a:r>
                        <a:rPr lang="en-US" sz="36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pPr>
                      <a:r>
                        <a:rPr lang="en-US" sz="3600" b="0" cap="small" dirty="0">
                          <a:effectLst/>
                          <a:latin typeface="Times New Roman" panose="02020603050405020304" pitchFamily="18" charset="0"/>
                          <a:ea typeface="MS Mincho" panose="02020609040205080304" pitchFamily="49" charset="-128"/>
                          <a:cs typeface="Times New Roman" panose="02020603050405020304" pitchFamily="18" charset="0"/>
                        </a:rPr>
                        <a:t>1. proper possessive</a:t>
                      </a:r>
                      <a:r>
                        <a:rPr lang="en-US" sz="36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0"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3600" b="0" i="1" dirty="0" err="1">
                          <a:effectLst/>
                          <a:latin typeface="Times New Roman" panose="02020603050405020304" pitchFamily="18" charset="0"/>
                          <a:ea typeface="MS Mincho" panose="02020609040205080304" pitchFamily="49" charset="-128"/>
                          <a:cs typeface="Times New Roman" panose="02020603050405020304" pitchFamily="18" charset="0"/>
                        </a:rPr>
                        <a:t>en</a:t>
                      </a:r>
                      <a:r>
                        <a:rPr lang="en-US" sz="3600" b="0" baseline="30000" dirty="0" err="1">
                          <a:effectLst/>
                          <a:latin typeface="Times New Roman" panose="02020603050405020304" pitchFamily="18" charset="0"/>
                          <a:ea typeface="MS Mincho" panose="02020609040205080304" pitchFamily="49" charset="-128"/>
                          <a:cs typeface="Times New Roman" panose="02020603050405020304" pitchFamily="18" charset="0"/>
                        </a:rPr>
                        <a:t>I</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pPr>
                      <a:r>
                        <a:rPr lang="en-US" sz="3600" b="0" cap="small" dirty="0">
                          <a:effectLst/>
                          <a:latin typeface="Times New Roman" panose="02020603050405020304" pitchFamily="18" charset="0"/>
                          <a:ea typeface="MS Mincho" panose="02020609040205080304" pitchFamily="49" charset="-128"/>
                          <a:cs typeface="Times New Roman" panose="02020603050405020304" pitchFamily="18" charset="0"/>
                        </a:rPr>
                        <a:t>2. associative possessive</a:t>
                      </a:r>
                      <a:r>
                        <a:rPr lang="en-US" sz="36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0"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3600" b="0" i="1" dirty="0" err="1">
                          <a:effectLst/>
                          <a:latin typeface="Times New Roman" panose="02020603050405020304" pitchFamily="18" charset="0"/>
                          <a:ea typeface="MS Mincho" panose="02020609040205080304" pitchFamily="49" charset="-128"/>
                          <a:cs typeface="Times New Roman" panose="02020603050405020304" pitchFamily="18" charset="0"/>
                        </a:rPr>
                        <a:t>en</a:t>
                      </a:r>
                      <a:r>
                        <a:rPr lang="en-US" sz="3600" b="0" baseline="30000" dirty="0" err="1">
                          <a:effectLst/>
                          <a:latin typeface="Times New Roman" panose="02020603050405020304" pitchFamily="18" charset="0"/>
                          <a:ea typeface="MS Mincho" panose="02020609040205080304" pitchFamily="49" charset="-128"/>
                          <a:cs typeface="Times New Roman" panose="02020603050405020304" pitchFamily="18" charset="0"/>
                        </a:rPr>
                        <a:t>II</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pPr>
                      <a:r>
                        <a:rPr lang="en-US" sz="3600" b="0" cap="small" dirty="0">
                          <a:effectLst/>
                          <a:latin typeface="Times New Roman" panose="02020603050405020304" pitchFamily="18" charset="0"/>
                          <a:ea typeface="MS Mincho" panose="02020609040205080304" pitchFamily="49" charset="-128"/>
                          <a:cs typeface="Times New Roman" panose="02020603050405020304" pitchFamily="18" charset="0"/>
                        </a:rPr>
                        <a:t>3. topic marker</a:t>
                      </a:r>
                      <a:r>
                        <a:rPr lang="en-US" sz="36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b="0"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3600" b="0" i="1" dirty="0" err="1">
                          <a:effectLst/>
                          <a:latin typeface="Times New Roman" panose="02020603050405020304" pitchFamily="18" charset="0"/>
                          <a:ea typeface="MS Mincho" panose="02020609040205080304" pitchFamily="49" charset="-128"/>
                          <a:cs typeface="Times New Roman" panose="02020603050405020304" pitchFamily="18" charset="0"/>
                        </a:rPr>
                        <a:t>en</a:t>
                      </a:r>
                      <a:r>
                        <a:rPr lang="en-US" sz="3600" b="0" baseline="30000" dirty="0" err="1">
                          <a:effectLst/>
                          <a:latin typeface="Times New Roman" panose="02020603050405020304" pitchFamily="18" charset="0"/>
                          <a:ea typeface="MS Mincho" panose="02020609040205080304" pitchFamily="49" charset="-128"/>
                          <a:cs typeface="Times New Roman" panose="02020603050405020304" pitchFamily="18" charset="0"/>
                        </a:rPr>
                        <a:t>III</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00000"/>
                        </a:lnSpc>
                      </a:pPr>
                      <a:r>
                        <a:rPr lang="en-US" sz="3600" cap="small" dirty="0">
                          <a:effectLst/>
                          <a:latin typeface="Times New Roman" panose="02020603050405020304" pitchFamily="18" charset="0"/>
                          <a:ea typeface="MS Mincho" panose="02020609040205080304" pitchFamily="49" charset="-128"/>
                          <a:cs typeface="Times New Roman" panose="02020603050405020304" pitchFamily="18" charset="0"/>
                        </a:rPr>
                        <a:t>4. </a:t>
                      </a:r>
                      <a:r>
                        <a:rPr lang="en-US" sz="3600" cap="small" dirty="0" err="1">
                          <a:effectLst/>
                          <a:latin typeface="Times New Roman" panose="02020603050405020304" pitchFamily="18" charset="0"/>
                          <a:ea typeface="MS Mincho" panose="02020609040205080304" pitchFamily="49" charset="-128"/>
                          <a:cs typeface="Times New Roman" panose="02020603050405020304" pitchFamily="18" charset="0"/>
                        </a:rPr>
                        <a:t>proprial</a:t>
                      </a:r>
                      <a:r>
                        <a:rPr lang="en-US" sz="3600" cap="small" dirty="0">
                          <a:effectLst/>
                          <a:latin typeface="Times New Roman" panose="02020603050405020304" pitchFamily="18" charset="0"/>
                          <a:ea typeface="MS Mincho" panose="02020609040205080304" pitchFamily="49" charset="-128"/>
                          <a:cs typeface="Times New Roman" panose="02020603050405020304" pitchFamily="18" charset="0"/>
                        </a:rPr>
                        <a:t> article</a:t>
                      </a:r>
                      <a:r>
                        <a:rPr lang="en-US" sz="3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3600" i="1" dirty="0" err="1">
                          <a:effectLst/>
                          <a:latin typeface="Times New Roman" panose="02020603050405020304" pitchFamily="18" charset="0"/>
                          <a:ea typeface="MS Mincho" panose="02020609040205080304" pitchFamily="49" charset="-128"/>
                          <a:cs typeface="Times New Roman" panose="02020603050405020304" pitchFamily="18" charset="0"/>
                        </a:rPr>
                        <a:t>en</a:t>
                      </a:r>
                      <a:r>
                        <a:rPr lang="en-US" sz="3600" baseline="30000" dirty="0" err="1">
                          <a:effectLst/>
                          <a:latin typeface="Times New Roman" panose="02020603050405020304" pitchFamily="18" charset="0"/>
                          <a:ea typeface="MS Mincho" panose="02020609040205080304" pitchFamily="49" charset="-128"/>
                          <a:cs typeface="Times New Roman" panose="02020603050405020304" pitchFamily="18" charset="0"/>
                        </a:rPr>
                        <a:t>IV</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50980793"/>
                  </a:ext>
                </a:extLst>
              </a:tr>
              <a:tr h="983388">
                <a:tc>
                  <a:txBody>
                    <a:bodyPr/>
                    <a:lstStyle/>
                    <a:p>
                      <a:pPr algn="l">
                        <a:lnSpc>
                          <a:spcPct val="100000"/>
                        </a:lnSpc>
                      </a:pPr>
                      <a:r>
                        <a:rPr lang="en-US" sz="3600" dirty="0">
                          <a:effectLst/>
                          <a:latin typeface="Times New Roman" panose="02020603050405020304" pitchFamily="18" charset="0"/>
                          <a:ea typeface="MS Mincho" panose="02020609040205080304" pitchFamily="49" charset="-128"/>
                          <a:cs typeface="Times New Roman" panose="02020603050405020304" pitchFamily="18" charset="0"/>
                        </a:rPr>
                        <a:t>A. Competes with </a:t>
                      </a:r>
                      <a:r>
                        <a:rPr lang="en-US" sz="3600" i="1" dirty="0">
                          <a:effectLst/>
                          <a:latin typeface="Times New Roman" panose="02020603050405020304" pitchFamily="18" charset="0"/>
                          <a:ea typeface="MS Mincho" panose="02020609040205080304" pitchFamily="49" charset="-128"/>
                          <a:cs typeface="Times New Roman" panose="02020603050405020304" pitchFamily="18" charset="0"/>
                        </a:rPr>
                        <a:t>-</a:t>
                      </a:r>
                      <a:r>
                        <a:rPr lang="en-US" sz="3600" i="1" dirty="0" err="1">
                          <a:effectLst/>
                          <a:latin typeface="Times New Roman" panose="02020603050405020304" pitchFamily="18" charset="0"/>
                          <a:ea typeface="MS Mincho" panose="02020609040205080304" pitchFamily="49" charset="-128"/>
                          <a:cs typeface="Times New Roman" panose="02020603050405020304" pitchFamily="18" charset="0"/>
                        </a:rPr>
                        <a:t>ew</a:t>
                      </a:r>
                      <a:r>
                        <a:rPr lang="en-US" sz="36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3600" cap="small" baseline="0" dirty="0">
                          <a:effectLst/>
                          <a:latin typeface="Times New Roman" panose="02020603050405020304" pitchFamily="18" charset="0"/>
                          <a:ea typeface="MS Mincho" panose="02020609040205080304" pitchFamily="49" charset="-128"/>
                          <a:cs typeface="Times New Roman" panose="02020603050405020304" pitchFamily="18" charset="0"/>
                        </a:rPr>
                        <a:t>poss.1pl</a:t>
                      </a:r>
                      <a:r>
                        <a:rPr lang="en-US" sz="36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0000"/>
                        </a:lnSpc>
                      </a:pPr>
                      <a:r>
                        <a:rPr lang="ru-RU" sz="3600"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en-US" sz="3600" b="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ru-RU" sz="3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tc>
                  <a:txBody>
                    <a:bodyPr/>
                    <a:lstStyle/>
                    <a:p>
                      <a:pPr algn="ctr">
                        <a:lnSpc>
                          <a:spcPct val="100000"/>
                        </a:lnSpc>
                      </a:pPr>
                      <a:r>
                        <a:rPr lang="ru-RU" sz="36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dbl"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extLst>
                  <a:ext uri="{0D108BD9-81ED-4DB2-BD59-A6C34878D82A}">
                    <a16:rowId xmlns:a16="http://schemas.microsoft.com/office/drawing/2014/main" val="4287812422"/>
                  </a:ext>
                </a:extLst>
              </a:tr>
              <a:tr h="983388">
                <a:tc>
                  <a:txBody>
                    <a:bodyPr/>
                    <a:lstStyle/>
                    <a:p>
                      <a:pPr algn="l">
                        <a:lnSpc>
                          <a:spcPct val="100000"/>
                        </a:lnSpc>
                      </a:pP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B. Agrees with the Addressee in number</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0000"/>
                        </a:lnSpc>
                      </a:pPr>
                      <a:r>
                        <a:rPr lang="ru-RU" sz="36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ru-RU" sz="3600" b="1" dirty="0" err="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ru-RU"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tc>
                  <a:txBody>
                    <a:bodyPr/>
                    <a:lstStyle/>
                    <a:p>
                      <a:pPr algn="ctr">
                        <a:lnSpc>
                          <a:spcPct val="100000"/>
                        </a:lnSpc>
                      </a:pPr>
                      <a:r>
                        <a:rPr lang="ru-RU"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extLst>
                  <a:ext uri="{0D108BD9-81ED-4DB2-BD59-A6C34878D82A}">
                    <a16:rowId xmlns:a16="http://schemas.microsoft.com/office/drawing/2014/main" val="361889046"/>
                  </a:ext>
                </a:extLst>
              </a:tr>
              <a:tr h="983388">
                <a:tc>
                  <a:txBody>
                    <a:bodyPr/>
                    <a:lstStyle/>
                    <a:p>
                      <a:pPr algn="l">
                        <a:lnSpc>
                          <a:spcPct val="100000"/>
                        </a:lnSpc>
                      </a:pP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C. Allows for an explicit Possessor</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tc>
                  <a:txBody>
                    <a:bodyPr/>
                    <a:lstStyle/>
                    <a:p>
                      <a:pPr algn="ctr">
                        <a:lnSpc>
                          <a:spcPct val="100000"/>
                        </a:lnSpc>
                      </a:pPr>
                      <a:r>
                        <a:rPr lang="en-US" sz="3600" b="1">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1">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extLst>
                  <a:ext uri="{0D108BD9-81ED-4DB2-BD59-A6C34878D82A}">
                    <a16:rowId xmlns:a16="http://schemas.microsoft.com/office/drawing/2014/main" val="222807822"/>
                  </a:ext>
                </a:extLst>
              </a:tr>
              <a:tr h="983388">
                <a:tc>
                  <a:txBody>
                    <a:bodyPr/>
                    <a:lstStyle/>
                    <a:p>
                      <a:pPr algn="l">
                        <a:lnSpc>
                          <a:spcPct val="100000"/>
                        </a:lnSpc>
                      </a:pPr>
                      <a:r>
                        <a:rPr lang="en-US" sz="3600">
                          <a:effectLst/>
                          <a:latin typeface="Times New Roman" panose="02020603050405020304" pitchFamily="18" charset="0"/>
                          <a:ea typeface="MS Mincho" panose="02020609040205080304" pitchFamily="49" charset="-128"/>
                          <a:cs typeface="Times New Roman" panose="02020603050405020304" pitchFamily="18" charset="0"/>
                        </a:rPr>
                        <a:t>D. Has uniqueness inferences</a:t>
                      </a:r>
                      <a:endParaRPr lang="ru-RU" sz="3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lgn="ctr">
                        <a:lnSpc>
                          <a:spcPct val="100000"/>
                        </a:lnSpc>
                      </a:pPr>
                      <a:r>
                        <a:rPr lang="en-US" sz="3600" b="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F4B083"/>
                    </a:solidFill>
                  </a:tcPr>
                </a:tc>
                <a:tc>
                  <a:txBody>
                    <a:bodyPr/>
                    <a:lstStyle/>
                    <a:p>
                      <a:pPr algn="ctr">
                        <a:lnSpc>
                          <a:spcPct val="100000"/>
                        </a:lnSpc>
                      </a:pPr>
                      <a:r>
                        <a:rPr lang="en-US" sz="36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en-US" sz="360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A8D08D"/>
                    </a:solidFill>
                  </a:tcPr>
                </a:tc>
                <a:tc>
                  <a:txBody>
                    <a:bodyPr/>
                    <a:lstStyle/>
                    <a:p>
                      <a:pPr algn="ctr">
                        <a:lnSpc>
                          <a:spcPct val="100000"/>
                        </a:lnSpc>
                      </a:pPr>
                      <a:r>
                        <a:rPr lang="en-US" sz="36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solidFill>
                      <a:srgbClr val="BFBFBF"/>
                    </a:solidFill>
                  </a:tcPr>
                </a:tc>
                <a:extLst>
                  <a:ext uri="{0D108BD9-81ED-4DB2-BD59-A6C34878D82A}">
                    <a16:rowId xmlns:a16="http://schemas.microsoft.com/office/drawing/2014/main" val="3201200437"/>
                  </a:ext>
                </a:extLst>
              </a:tr>
              <a:tr h="983388">
                <a:tc>
                  <a:txBody>
                    <a:bodyPr/>
                    <a:lstStyle/>
                    <a:p>
                      <a:pPr algn="l">
                        <a:lnSpc>
                          <a:spcPct val="100000"/>
                        </a:lnSpc>
                      </a:pPr>
                      <a:r>
                        <a:rPr lang="en-US" sz="3600" b="0">
                          <a:effectLst/>
                          <a:latin typeface="Times New Roman" panose="02020603050405020304" pitchFamily="18" charset="0"/>
                          <a:ea typeface="MS Mincho" panose="02020609040205080304" pitchFamily="49" charset="-128"/>
                          <a:cs typeface="Times New Roman" panose="02020603050405020304" pitchFamily="18" charset="0"/>
                        </a:rPr>
                        <a:t>E. Is restricted to topical subjects</a:t>
                      </a:r>
                      <a:endParaRPr lang="ru-RU" sz="3600" b="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3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0000"/>
                        </a:lnSpc>
                      </a:pPr>
                      <a:r>
                        <a:rPr lang="en-US" sz="3600" b="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ctr">
                        <a:lnSpc>
                          <a:spcPct val="100000"/>
                        </a:lnSpc>
                      </a:pPr>
                      <a:r>
                        <a:rPr lang="en-US" sz="3600" b="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0000"/>
                        </a:lnSpc>
                      </a:pPr>
                      <a:r>
                        <a:rPr lang="en-US" sz="3600" b="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b="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238417307"/>
                  </a:ext>
                </a:extLst>
              </a:tr>
              <a:tr h="1237202">
                <a:tc>
                  <a:txBody>
                    <a:bodyPr/>
                    <a:lstStyle/>
                    <a:p>
                      <a:pPr algn="l">
                        <a:lnSpc>
                          <a:spcPct val="100000"/>
                        </a:lnSpc>
                      </a:pPr>
                      <a:r>
                        <a:rPr lang="en-US" sz="3600" b="1" dirty="0">
                          <a:effectLst/>
                          <a:latin typeface="Times New Roman" panose="02020603050405020304" pitchFamily="18" charset="0"/>
                          <a:ea typeface="MS Mincho" panose="02020609040205080304" pitchFamily="49" charset="-128"/>
                          <a:cs typeface="Times New Roman" panose="02020603050405020304" pitchFamily="18" charset="0"/>
                        </a:rPr>
                        <a:t>F. Covaries with a  higher quantifier</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b="1"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Yes</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0000"/>
                        </a:lnSpc>
                      </a:pPr>
                      <a:r>
                        <a:rPr lang="en-US" sz="36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No</a:t>
                      </a:r>
                      <a:endParaRPr lang="ru-RU" sz="3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1483395469"/>
                  </a:ext>
                </a:extLst>
              </a:tr>
            </a:tbl>
          </a:graphicData>
        </a:graphic>
      </p:graphicFrame>
      <p:sp>
        <p:nvSpPr>
          <p:cNvPr id="12" name="Очень крутой заголовок…">
            <a:extLst>
              <a:ext uri="{FF2B5EF4-FFF2-40B4-BE49-F238E27FC236}">
                <a16:creationId xmlns:a16="http://schemas.microsoft.com/office/drawing/2014/main" id="{7DEF3BF2-AE61-4378-812C-A9D22CA22D61}"/>
              </a:ext>
            </a:extLst>
          </p:cNvPr>
          <p:cNvSpPr txBox="1"/>
          <p:nvPr/>
        </p:nvSpPr>
        <p:spPr>
          <a:xfrm>
            <a:off x="1209448" y="2972786"/>
            <a:ext cx="2214379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 Introducing the northern Khanty poss2 marker(S)</a:t>
            </a:r>
            <a:endParaRPr lang="ru-RU" dirty="0"/>
          </a:p>
        </p:txBody>
      </p:sp>
      <p:sp>
        <p:nvSpPr>
          <p:cNvPr id="13" name="TextBox 12">
            <a:extLst>
              <a:ext uri="{FF2B5EF4-FFF2-40B4-BE49-F238E27FC236}">
                <a16:creationId xmlns:a16="http://schemas.microsoft.com/office/drawing/2014/main" id="{B96A57E2-686B-43D1-B851-229AAE7DF16A}"/>
              </a:ext>
            </a:extLst>
          </p:cNvPr>
          <p:cNvSpPr txBox="1"/>
          <p:nvPr/>
        </p:nvSpPr>
        <p:spPr>
          <a:xfrm>
            <a:off x="1226606" y="3905672"/>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argument was based on differences w. r. t. a variety of semantic and morphosyntactic properties.</a:t>
            </a:r>
          </a:p>
        </p:txBody>
      </p:sp>
      <p:sp>
        <p:nvSpPr>
          <p:cNvPr id="10" name="Название подразделения, лаборатории, факультета и т.д.">
            <a:extLst>
              <a:ext uri="{FF2B5EF4-FFF2-40B4-BE49-F238E27FC236}">
                <a16:creationId xmlns:a16="http://schemas.microsoft.com/office/drawing/2014/main" id="{81CA41B8-D6B5-4FFB-A1CD-7B9563D7EB9A}"/>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19956083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 Introducing the northern Khanty poss2 marker</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7</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69561" y="3938894"/>
            <a:ext cx="22524783" cy="8505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goal of this talk is</a:t>
            </a:r>
          </a:p>
          <a:p>
            <a:pPr marL="857250" lvl="0" indent="-85725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to present </a:t>
            </a:r>
            <a:r>
              <a:rPr lang="en-US" sz="4400" b="1" dirty="0">
                <a:solidFill>
                  <a:srgbClr val="253957"/>
                </a:solidFill>
                <a:latin typeface="+mn-lt"/>
                <a:sym typeface="Arial Narrow"/>
              </a:rPr>
              <a:t>detailed semantic diachronic hypotheses</a:t>
            </a:r>
            <a:r>
              <a:rPr lang="ru-RU" sz="4400" b="1" dirty="0">
                <a:solidFill>
                  <a:srgbClr val="253957"/>
                </a:solidFill>
                <a:latin typeface="+mn-lt"/>
                <a:sym typeface="Arial Narrow"/>
              </a:rPr>
              <a:t> </a:t>
            </a:r>
            <a:r>
              <a:rPr lang="en-US" sz="4400" dirty="0">
                <a:solidFill>
                  <a:srgbClr val="253957"/>
                </a:solidFill>
                <a:latin typeface="+mn-lt"/>
                <a:sym typeface="Arial Narrow"/>
              </a:rPr>
              <a:t>for the consequent development of the markers</a:t>
            </a:r>
          </a:p>
          <a:p>
            <a:pPr marL="857250" lvl="0" indent="-85725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with special attention to the </a:t>
            </a:r>
            <a:r>
              <a:rPr lang="en-US" sz="4400" b="1" dirty="0">
                <a:solidFill>
                  <a:srgbClr val="253957"/>
                </a:solidFill>
                <a:latin typeface="+mn-lt"/>
                <a:sym typeface="Arial Narrow"/>
              </a:rPr>
              <a:t>changes in indexical properties </a:t>
            </a:r>
            <a:r>
              <a:rPr lang="en-US" sz="4400" dirty="0">
                <a:solidFill>
                  <a:srgbClr val="253957"/>
                </a:solidFill>
                <a:latin typeface="+mn-lt"/>
                <a:sym typeface="Arial Narrow"/>
              </a:rPr>
              <a:t>thereof</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proposed path of development is roughly</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en-US" sz="4400" dirty="0">
              <a:solidFill>
                <a:srgbClr val="253957"/>
              </a:solidFill>
              <a:latin typeface="+mn-lt"/>
              <a:sym typeface="Arial Narrow"/>
            </a:endParaRPr>
          </a:p>
          <a:p>
            <a:pPr marL="857250" lvl="0" indent="-85725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for each transition I will present a </a:t>
            </a:r>
            <a:r>
              <a:rPr lang="en-US" sz="4400" b="1" dirty="0">
                <a:solidFill>
                  <a:srgbClr val="253957"/>
                </a:solidFill>
                <a:latin typeface="+mn-lt"/>
                <a:sym typeface="Arial Narrow"/>
              </a:rPr>
              <a:t>bridging context </a:t>
            </a:r>
            <a:r>
              <a:rPr lang="en-US" sz="4400" dirty="0">
                <a:solidFill>
                  <a:srgbClr val="253957"/>
                </a:solidFill>
                <a:latin typeface="+mn-lt"/>
                <a:sym typeface="Arial Narrow"/>
              </a:rPr>
              <a:t>in which the functions of the two markers overlap and a semantic shift is therefore possible</a:t>
            </a:r>
          </a:p>
          <a:p>
            <a:pPr marL="857250" lvl="0" indent="-85725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3600" dirty="0">
                <a:solidFill>
                  <a:srgbClr val="253957"/>
                </a:solidFill>
                <a:latin typeface="+mn-lt"/>
                <a:sym typeface="Arial Narrow"/>
              </a:rPr>
              <a:t>A welcome result: the proposed transition from III to IV suggests a natural diachronic explanation for the restriction of the </a:t>
            </a:r>
            <a:r>
              <a:rPr lang="en-US" sz="3600" dirty="0" err="1">
                <a:solidFill>
                  <a:srgbClr val="253957"/>
                </a:solidFill>
                <a:latin typeface="+mn-lt"/>
                <a:sym typeface="Arial Narrow"/>
              </a:rPr>
              <a:t>proprial</a:t>
            </a:r>
            <a:r>
              <a:rPr lang="en-US" sz="3600" dirty="0">
                <a:solidFill>
                  <a:srgbClr val="253957"/>
                </a:solidFill>
                <a:latin typeface="+mn-lt"/>
                <a:sym typeface="Arial Narrow"/>
              </a:rPr>
              <a:t> article to human names</a:t>
            </a:r>
            <a:r>
              <a:rPr lang="en-US" sz="3600" dirty="0">
                <a:solidFill>
                  <a:srgbClr val="253957"/>
                </a:solidFill>
                <a:sym typeface="Arial Narrow"/>
              </a:rPr>
              <a:t> </a:t>
            </a:r>
            <a:r>
              <a:rPr lang="en-US" sz="3600" i="1" dirty="0">
                <a:solidFill>
                  <a:srgbClr val="253957"/>
                </a:solidFill>
                <a:sym typeface="Arial Narrow"/>
              </a:rPr>
              <a:t>-</a:t>
            </a:r>
            <a:r>
              <a:rPr lang="en-US" sz="3600" i="1" dirty="0" err="1">
                <a:solidFill>
                  <a:srgbClr val="253957"/>
                </a:solidFill>
                <a:sym typeface="Arial Narrow"/>
              </a:rPr>
              <a:t>en</a:t>
            </a:r>
            <a:r>
              <a:rPr lang="en-US" sz="3600" baseline="30000" dirty="0" err="1">
                <a:solidFill>
                  <a:srgbClr val="253957"/>
                </a:solidFill>
                <a:sym typeface="Arial Narrow"/>
              </a:rPr>
              <a:t>IV</a:t>
            </a:r>
            <a:r>
              <a:rPr lang="en-US" sz="3600" dirty="0">
                <a:solidFill>
                  <a:srgbClr val="253957"/>
                </a:solidFill>
                <a:sym typeface="Arial Narrow"/>
              </a:rPr>
              <a:t> </a:t>
            </a:r>
            <a:endParaRPr lang="en-US" sz="3600" dirty="0">
              <a:solidFill>
                <a:srgbClr val="253957"/>
              </a:solidFill>
              <a:latin typeface="+mn-lt"/>
              <a:sym typeface="Arial Narrow"/>
            </a:endParaRPr>
          </a:p>
        </p:txBody>
      </p:sp>
      <p:sp>
        <p:nvSpPr>
          <p:cNvPr id="11" name="TextBox 10">
            <a:extLst>
              <a:ext uri="{FF2B5EF4-FFF2-40B4-BE49-F238E27FC236}">
                <a16:creationId xmlns:a16="http://schemas.microsoft.com/office/drawing/2014/main" id="{5390680B-8A66-4AF6-968B-5A545431BBBC}"/>
              </a:ext>
            </a:extLst>
          </p:cNvPr>
          <p:cNvSpPr txBox="1"/>
          <p:nvPr/>
        </p:nvSpPr>
        <p:spPr>
          <a:xfrm>
            <a:off x="1226606" y="8194488"/>
            <a:ext cx="21014948" cy="823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just" fontAlgn="base">
              <a:lnSpc>
                <a:spcPct val="150000"/>
              </a:lnSpc>
              <a:spcBef>
                <a:spcPts val="600"/>
              </a:spcBef>
              <a:buSzPts val="1200"/>
              <a:tabLst>
                <a:tab pos="1524000" algn="l"/>
                <a:tab pos="3494088" algn="l"/>
                <a:tab pos="6916738" algn="l"/>
              </a:tabLst>
            </a:pPr>
            <a:r>
              <a:rPr lang="en-US" sz="3600" dirty="0">
                <a:effectLst/>
                <a:latin typeface="Times New Roman" panose="02020603050405020304" pitchFamily="18" charset="0"/>
                <a:ea typeface="Times New Roman" panose="02020603050405020304" pitchFamily="18" charset="0"/>
              </a:rPr>
              <a:t>(5)</a:t>
            </a:r>
            <a:r>
              <a:rPr lang="en-US" sz="3600" b="1" dirty="0">
                <a:effectLst/>
                <a:latin typeface="Times New Roman" panose="02020603050405020304" pitchFamily="18" charset="0"/>
                <a:ea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rPr>
              <a:t>proper possessive (I) &gt; associative possessive (II) &gt; topic marker (III) &gt; </a:t>
            </a:r>
            <a:r>
              <a:rPr lang="en-US" sz="3600" dirty="0" err="1">
                <a:effectLst/>
                <a:latin typeface="Times New Roman" panose="02020603050405020304" pitchFamily="18" charset="0"/>
                <a:ea typeface="Times New Roman" panose="02020603050405020304" pitchFamily="18" charset="0"/>
              </a:rPr>
              <a:t>proprial</a:t>
            </a:r>
            <a:r>
              <a:rPr lang="en-US" sz="3600" dirty="0">
                <a:effectLst/>
                <a:latin typeface="Times New Roman" panose="02020603050405020304" pitchFamily="18" charset="0"/>
                <a:ea typeface="Times New Roman" panose="02020603050405020304" pitchFamily="18" charset="0"/>
              </a:rPr>
              <a:t> article (IV)</a:t>
            </a:r>
            <a:endParaRPr lang="ru-RU" sz="3600" dirty="0">
              <a:effectLst/>
              <a:latin typeface="Times New Roman" panose="02020603050405020304" pitchFamily="18" charset="0"/>
              <a:ea typeface="Times New Roman" panose="02020603050405020304" pitchFamily="18" charset="0"/>
            </a:endParaRPr>
          </a:p>
        </p:txBody>
      </p:sp>
      <p:sp>
        <p:nvSpPr>
          <p:cNvPr id="12" name="Очень крутой заголовок…">
            <a:extLst>
              <a:ext uri="{FF2B5EF4-FFF2-40B4-BE49-F238E27FC236}">
                <a16:creationId xmlns:a16="http://schemas.microsoft.com/office/drawing/2014/main" id="{519D18CD-272E-4546-AD1B-EB09F39E5D5C}"/>
              </a:ext>
            </a:extLst>
          </p:cNvPr>
          <p:cNvSpPr txBox="1"/>
          <p:nvPr/>
        </p:nvSpPr>
        <p:spPr>
          <a:xfrm>
            <a:off x="1209448" y="2972786"/>
            <a:ext cx="2214379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 Introducing the northern Khanty poss2 marker(S)</a:t>
            </a:r>
            <a:endParaRPr lang="ru-RU" dirty="0"/>
          </a:p>
        </p:txBody>
      </p:sp>
      <p:sp>
        <p:nvSpPr>
          <p:cNvPr id="13" name="Название подразделения, лаборатории, факультета и т.д.">
            <a:extLst>
              <a:ext uri="{FF2B5EF4-FFF2-40B4-BE49-F238E27FC236}">
                <a16:creationId xmlns:a16="http://schemas.microsoft.com/office/drawing/2014/main" id="{0A2DFD03-1860-45FB-83F9-A858940AD33E}"/>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5277827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OUTLINE</a:t>
            </a:r>
            <a:endParaRPr dirty="0"/>
          </a:p>
        </p:txBody>
      </p:sp>
      <p:sp>
        <p:nvSpPr>
          <p:cNvPr id="61" name="Заголовок основного текста"/>
          <p:cNvSpPr txBox="1"/>
          <p:nvPr/>
        </p:nvSpPr>
        <p:spPr>
          <a:xfrm>
            <a:off x="1233284" y="4755005"/>
            <a:ext cx="16503332" cy="80527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en-US" dirty="0">
                <a:solidFill>
                  <a:schemeClr val="tx2">
                    <a:lumMod val="40000"/>
                    <a:lumOff val="60000"/>
                  </a:schemeClr>
                </a:solidFill>
              </a:rPr>
              <a:t>Introduction: Northern Khanty extended possessives</a:t>
            </a:r>
          </a:p>
          <a:p>
            <a:pPr marL="857250" indent="-857250">
              <a:spcBef>
                <a:spcPts val="600"/>
              </a:spcBef>
              <a:spcAft>
                <a:spcPts val="600"/>
              </a:spcAft>
              <a:buAutoNum type="romanUcPeriod"/>
            </a:pPr>
            <a:r>
              <a:rPr lang="en-US" dirty="0"/>
              <a:t>Methodology and theoretical framework</a:t>
            </a:r>
          </a:p>
          <a:p>
            <a:pPr marL="857250" indent="-857250">
              <a:spcBef>
                <a:spcPts val="600"/>
              </a:spcBef>
              <a:spcAft>
                <a:spcPts val="600"/>
              </a:spcAft>
              <a:buAutoNum type="romanUcPeriod"/>
            </a:pPr>
            <a:r>
              <a:rPr lang="en-US" dirty="0">
                <a:solidFill>
                  <a:schemeClr val="tx2">
                    <a:lumMod val="40000"/>
                    <a:lumOff val="60000"/>
                  </a:schemeClr>
                </a:solidFill>
              </a:rPr>
              <a:t>Proper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a:t>
            </a:r>
            <a:r>
              <a:rPr lang="en-US" dirty="0">
                <a:solidFill>
                  <a:schemeClr val="tx2">
                    <a:lumMod val="40000"/>
                    <a:lumOff val="60000"/>
                  </a:schemeClr>
                </a:solidFill>
              </a:rPr>
              <a:t>: </a:t>
            </a:r>
            <a:r>
              <a:rPr lang="en-US" dirty="0" err="1">
                <a:solidFill>
                  <a:schemeClr val="tx2">
                    <a:lumMod val="40000"/>
                    <a:lumOff val="60000"/>
                  </a:schemeClr>
                </a:solidFill>
              </a:rPr>
              <a:t>PossP</a:t>
            </a:r>
            <a:r>
              <a:rPr lang="en-US" dirty="0">
                <a:solidFill>
                  <a:schemeClr val="tx2">
                    <a:lumMod val="40000"/>
                    <a:lumOff val="60000"/>
                  </a:schemeClr>
                </a:solidFill>
              </a:rPr>
              <a:t> structure</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Associative possessive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a:t>
            </a:r>
            <a:r>
              <a:rPr lang="en-US" dirty="0">
                <a:solidFill>
                  <a:schemeClr val="tx2">
                    <a:lumMod val="40000"/>
                    <a:lumOff val="60000"/>
                  </a:schemeClr>
                </a:solidFill>
              </a:rPr>
              <a:t>: just how indexical are possessives?</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a:solidFill>
                  <a:schemeClr val="tx2">
                    <a:lumMod val="40000"/>
                    <a:lumOff val="60000"/>
                  </a:schemeClr>
                </a:solidFill>
              </a:rPr>
              <a:t>Topic marker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III</a:t>
            </a:r>
            <a:r>
              <a:rPr lang="en-US" dirty="0">
                <a:solidFill>
                  <a:schemeClr val="tx2">
                    <a:lumMod val="40000"/>
                    <a:lumOff val="60000"/>
                  </a:schemeClr>
                </a:solidFill>
              </a:rPr>
              <a:t>: Losing Indices I (Possessor and Relation)</a:t>
            </a:r>
            <a:endParaRPr lang="ru-RU" dirty="0">
              <a:solidFill>
                <a:schemeClr val="tx2">
                  <a:lumMod val="40000"/>
                  <a:lumOff val="60000"/>
                </a:schemeClr>
              </a:solidFill>
            </a:endParaRPr>
          </a:p>
          <a:p>
            <a:pPr marL="857250" indent="-857250">
              <a:spcBef>
                <a:spcPts val="600"/>
              </a:spcBef>
              <a:spcAft>
                <a:spcPts val="600"/>
              </a:spcAft>
              <a:buAutoNum type="romanUcPeriod"/>
            </a:pPr>
            <a:r>
              <a:rPr lang="en-US" dirty="0" err="1">
                <a:solidFill>
                  <a:schemeClr val="tx2">
                    <a:lumMod val="40000"/>
                    <a:lumOff val="60000"/>
                  </a:schemeClr>
                </a:solidFill>
              </a:rPr>
              <a:t>Proprial</a:t>
            </a:r>
            <a:r>
              <a:rPr lang="en-US" dirty="0">
                <a:solidFill>
                  <a:schemeClr val="tx2">
                    <a:lumMod val="40000"/>
                    <a:lumOff val="60000"/>
                  </a:schemeClr>
                </a:solidFill>
              </a:rPr>
              <a:t> article </a:t>
            </a:r>
            <a:r>
              <a:rPr lang="en-US" i="1" dirty="0">
                <a:solidFill>
                  <a:schemeClr val="tx2">
                    <a:lumMod val="40000"/>
                    <a:lumOff val="60000"/>
                  </a:schemeClr>
                </a:solidFill>
              </a:rPr>
              <a:t>-</a:t>
            </a:r>
            <a:r>
              <a:rPr lang="en-US" i="1" dirty="0" err="1">
                <a:solidFill>
                  <a:schemeClr val="tx2">
                    <a:lumMod val="40000"/>
                    <a:lumOff val="60000"/>
                  </a:schemeClr>
                </a:solidFill>
              </a:rPr>
              <a:t>en</a:t>
            </a:r>
            <a:r>
              <a:rPr lang="en-US" baseline="30000" dirty="0" err="1">
                <a:solidFill>
                  <a:schemeClr val="tx2">
                    <a:lumMod val="40000"/>
                    <a:lumOff val="60000"/>
                  </a:schemeClr>
                </a:solidFill>
              </a:rPr>
              <a:t>IV</a:t>
            </a:r>
            <a:r>
              <a:rPr lang="en-US" dirty="0">
                <a:solidFill>
                  <a:schemeClr val="tx2">
                    <a:lumMod val="40000"/>
                    <a:lumOff val="60000"/>
                  </a:schemeClr>
                </a:solidFill>
              </a:rPr>
              <a:t>: Losing Indices II (Resource Situation)</a:t>
            </a:r>
            <a:endParaRPr lang="ru-RU" dirty="0">
              <a:solidFill>
                <a:schemeClr val="tx2">
                  <a:lumMod val="40000"/>
                  <a:lumOff val="60000"/>
                </a:schemeClr>
              </a:solidFill>
            </a:endParaRPr>
          </a:p>
          <a:p>
            <a:pPr marL="857250" indent="-857250">
              <a:buAutoNum type="romanUcPeriod"/>
            </a:pPr>
            <a:r>
              <a:rPr lang="en-US" dirty="0">
                <a:solidFill>
                  <a:schemeClr val="tx2">
                    <a:lumMod val="40000"/>
                    <a:lumOff val="60000"/>
                  </a:schemeClr>
                </a:solidFill>
              </a:rPr>
              <a:t>Summary</a:t>
            </a:r>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8</a:t>
            </a:fld>
            <a:endParaRPr lang="ru-RU" sz="3600" b="1" dirty="0"/>
          </a:p>
        </p:txBody>
      </p:sp>
    </p:spTree>
    <p:extLst>
      <p:ext uri="{BB962C8B-B14F-4D97-AF65-F5344CB8AC3E}">
        <p14:creationId xmlns:p14="http://schemas.microsoft.com/office/powerpoint/2010/main" val="1059459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II. methodology</a:t>
            </a:r>
            <a:endParaRPr lang="ru-RU" dirty="0"/>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9</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01065" y="3928247"/>
            <a:ext cx="13727239" cy="94288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object language is the </a:t>
            </a:r>
            <a:r>
              <a:rPr lang="en-US" sz="4400" dirty="0" err="1">
                <a:solidFill>
                  <a:srgbClr val="253957"/>
                </a:solidFill>
                <a:latin typeface="+mn-lt"/>
                <a:sym typeface="Arial Narrow"/>
              </a:rPr>
              <a:t>Kazym</a:t>
            </a:r>
            <a:r>
              <a:rPr lang="en-US" sz="4400" dirty="0">
                <a:solidFill>
                  <a:srgbClr val="253957"/>
                </a:solidFill>
                <a:latin typeface="+mn-lt"/>
                <a:sym typeface="Arial Narrow"/>
              </a:rPr>
              <a:t> dialect of Northern Khanty </a:t>
            </a:r>
          </a:p>
          <a:p>
            <a:pPr lvl="0" algn="l">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(&lt; Ob-Ugric &lt; Uralic) </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a left-branching agglutinating head-marking language</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The data were obtained from the following sources:</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Real-life elicitation with up to 9 speakers from the </a:t>
            </a:r>
            <a:r>
              <a:rPr lang="en-US" sz="4400" dirty="0" err="1">
                <a:solidFill>
                  <a:srgbClr val="253957"/>
                </a:solidFill>
                <a:latin typeface="+mn-lt"/>
                <a:sym typeface="Arial Narrow"/>
              </a:rPr>
              <a:t>Kazym</a:t>
            </a:r>
            <a:r>
              <a:rPr lang="en-US" sz="4400" dirty="0">
                <a:solidFill>
                  <a:srgbClr val="253957"/>
                </a:solidFill>
                <a:latin typeface="+mn-lt"/>
                <a:sym typeface="Arial Narrow"/>
              </a:rPr>
              <a:t> village (</a:t>
            </a:r>
            <a:r>
              <a:rPr lang="en-US" sz="4400" dirty="0" err="1">
                <a:solidFill>
                  <a:srgbClr val="253957"/>
                </a:solidFill>
                <a:latin typeface="+mn-lt"/>
                <a:sym typeface="Arial Narrow"/>
              </a:rPr>
              <a:t>KhMAO</a:t>
            </a:r>
            <a:r>
              <a:rPr lang="en-US" sz="4400" dirty="0">
                <a:solidFill>
                  <a:srgbClr val="253957"/>
                </a:solidFill>
                <a:latin typeface="+mn-lt"/>
                <a:sym typeface="Arial Narrow"/>
              </a:rPr>
              <a:t>–</a:t>
            </a:r>
            <a:r>
              <a:rPr lang="en-US" sz="4400" dirty="0" err="1">
                <a:solidFill>
                  <a:srgbClr val="253957"/>
                </a:solidFill>
                <a:latin typeface="+mn-lt"/>
                <a:sym typeface="Arial Narrow"/>
              </a:rPr>
              <a:t>Yugra</a:t>
            </a:r>
            <a:r>
              <a:rPr lang="en-US" sz="4400" dirty="0">
                <a:solidFill>
                  <a:srgbClr val="253957"/>
                </a:solidFill>
                <a:latin typeface="+mn-lt"/>
                <a:sym typeface="Arial Narrow"/>
              </a:rPr>
              <a:t>, Russia)</a:t>
            </a:r>
            <a:r>
              <a:rPr lang="ru-RU" sz="4400" dirty="0">
                <a:solidFill>
                  <a:srgbClr val="253957"/>
                </a:solidFill>
                <a:latin typeface="+mn-lt"/>
                <a:sym typeface="Arial Narrow"/>
              </a:rPr>
              <a:t> </a:t>
            </a:r>
            <a:r>
              <a:rPr lang="en-US" sz="4400" dirty="0">
                <a:solidFill>
                  <a:srgbClr val="253957"/>
                </a:solidFill>
                <a:latin typeface="+mn-lt"/>
                <a:sym typeface="Arial Narrow"/>
              </a:rPr>
              <a:t>during joint field trips of the School of Linguistics of HSE University and the Department of Theoretical and Applied Linguistics of Moscow State University</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Online elicitation with 2-3 speakers from </a:t>
            </a:r>
            <a:r>
              <a:rPr lang="en-US" sz="4400" dirty="0" err="1">
                <a:solidFill>
                  <a:srgbClr val="253957"/>
                </a:solidFill>
                <a:latin typeface="+mn-lt"/>
                <a:sym typeface="Arial Narrow"/>
              </a:rPr>
              <a:t>Kazym</a:t>
            </a:r>
            <a:r>
              <a:rPr lang="en-US" sz="4400" dirty="0">
                <a:solidFill>
                  <a:srgbClr val="253957"/>
                </a:solidFill>
                <a:latin typeface="+mn-lt"/>
                <a:sym typeface="Arial Narrow"/>
              </a:rPr>
              <a:t> </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Field texts collected in </a:t>
            </a:r>
            <a:r>
              <a:rPr lang="en-US" sz="4400" dirty="0" err="1">
                <a:solidFill>
                  <a:srgbClr val="253957"/>
                </a:solidFill>
                <a:latin typeface="+mn-lt"/>
                <a:sym typeface="Arial Narrow"/>
              </a:rPr>
              <a:t>Kazym</a:t>
            </a:r>
            <a:r>
              <a:rPr lang="en-US" sz="4400" dirty="0">
                <a:solidFill>
                  <a:srgbClr val="253957"/>
                </a:solidFill>
                <a:latin typeface="+mn-lt"/>
                <a:sym typeface="Arial Narrow"/>
              </a:rPr>
              <a:t> (2018-2019)</a:t>
            </a:r>
          </a:p>
        </p:txBody>
      </p:sp>
      <p:pic>
        <p:nvPicPr>
          <p:cNvPr id="5" name="Picture 4" descr="Map&#10;&#10;Description automatically generated">
            <a:extLst>
              <a:ext uri="{FF2B5EF4-FFF2-40B4-BE49-F238E27FC236}">
                <a16:creationId xmlns:a16="http://schemas.microsoft.com/office/drawing/2014/main" id="{E8309AB5-C31C-4409-8590-6CC7C7F78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760" y="4504225"/>
            <a:ext cx="8447584" cy="6997213"/>
          </a:xfrm>
          <a:prstGeom prst="rect">
            <a:avLst/>
          </a:prstGeom>
        </p:spPr>
      </p:pic>
      <p:sp>
        <p:nvSpPr>
          <p:cNvPr id="11" name="TextBox 10">
            <a:extLst>
              <a:ext uri="{FF2B5EF4-FFF2-40B4-BE49-F238E27FC236}">
                <a16:creationId xmlns:a16="http://schemas.microsoft.com/office/drawing/2014/main" id="{2746BEE9-6C77-41DA-93AF-A91A1987BCF9}"/>
              </a:ext>
            </a:extLst>
          </p:cNvPr>
          <p:cNvSpPr txBox="1"/>
          <p:nvPr/>
        </p:nvSpPr>
        <p:spPr>
          <a:xfrm>
            <a:off x="15346759" y="11514758"/>
            <a:ext cx="7836175" cy="10060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821531" rtl="0" fontAlgn="auto" latinLnBrk="0" hangingPunct="0">
              <a:lnSpc>
                <a:spcPct val="100000"/>
              </a:lnSpc>
              <a:spcBef>
                <a:spcPts val="0"/>
              </a:spcBef>
              <a:spcAft>
                <a:spcPts val="0"/>
              </a:spcAft>
              <a:buClrTx/>
              <a:buSzTx/>
              <a:buFontTx/>
              <a:buNone/>
              <a:tabLst/>
            </a:pPr>
            <a:r>
              <a:rPr lang="en-US" sz="2800" dirty="0">
                <a:solidFill>
                  <a:srgbClr val="253957"/>
                </a:solidFill>
                <a:latin typeface="+mn-lt"/>
              </a:rPr>
              <a:t>Map of Northern Khanty courtesy of George </a:t>
            </a:r>
            <a:r>
              <a:rPr lang="en-US" sz="2800" dirty="0" err="1">
                <a:solidFill>
                  <a:srgbClr val="253957"/>
                </a:solidFill>
                <a:latin typeface="+mn-lt"/>
              </a:rPr>
              <a:t>Moroz</a:t>
            </a:r>
            <a:r>
              <a:rPr lang="en-US" sz="2800" dirty="0">
                <a:solidFill>
                  <a:srgbClr val="253957"/>
                </a:solidFill>
                <a:latin typeface="+mn-lt"/>
              </a:rPr>
              <a:t>, made in the R Package </a:t>
            </a:r>
            <a:r>
              <a:rPr lang="en-US" sz="2800" dirty="0" err="1">
                <a:solidFill>
                  <a:srgbClr val="253957"/>
                </a:solidFill>
                <a:latin typeface="Cambria Math" panose="02040503050406030204" pitchFamily="18" charset="0"/>
                <a:ea typeface="Cambria Math" panose="02040503050406030204" pitchFamily="18" charset="0"/>
              </a:rPr>
              <a:t>lingtypology</a:t>
            </a:r>
            <a:r>
              <a:rPr lang="en-US" sz="2800" dirty="0">
                <a:solidFill>
                  <a:srgbClr val="253957"/>
                </a:solidFill>
                <a:latin typeface="Cambria Math" panose="02040503050406030204" pitchFamily="18" charset="0"/>
                <a:ea typeface="Cambria Math" panose="02040503050406030204" pitchFamily="18" charset="0"/>
              </a:rPr>
              <a:t> (</a:t>
            </a:r>
            <a:r>
              <a:rPr lang="en-US" sz="2800" dirty="0" err="1">
                <a:solidFill>
                  <a:srgbClr val="253957"/>
                </a:solidFill>
                <a:latin typeface="Cambria Math" panose="02040503050406030204" pitchFamily="18" charset="0"/>
                <a:ea typeface="Cambria Math" panose="02040503050406030204" pitchFamily="18" charset="0"/>
              </a:rPr>
              <a:t>Moroz</a:t>
            </a:r>
            <a:r>
              <a:rPr lang="en-US" sz="2800" dirty="0">
                <a:solidFill>
                  <a:srgbClr val="253957"/>
                </a:solidFill>
                <a:latin typeface="Cambria Math" panose="02040503050406030204" pitchFamily="18" charset="0"/>
                <a:ea typeface="Cambria Math" panose="02040503050406030204" pitchFamily="18" charset="0"/>
              </a:rPr>
              <a:t> 2017)</a:t>
            </a:r>
            <a:endParaRPr kumimoji="0" lang="ru-RU" sz="2800" b="0" i="0" u="none" strike="noStrike" cap="none" spc="0" normalizeH="0" baseline="0" dirty="0">
              <a:ln>
                <a:noFill/>
              </a:ln>
              <a:solidFill>
                <a:srgbClr val="253957"/>
              </a:solidFill>
              <a:effectLst/>
              <a:uFillTx/>
              <a:latin typeface="Cambria Math" panose="02040503050406030204" pitchFamily="18" charset="0"/>
              <a:ea typeface="Cambria Math" panose="02040503050406030204" pitchFamily="18" charset="0"/>
              <a:sym typeface="Helvetica Light"/>
            </a:endParaRPr>
          </a:p>
        </p:txBody>
      </p:sp>
      <p:sp>
        <p:nvSpPr>
          <p:cNvPr id="12" name="Название подразделения, лаборатории, факультета и т.д.">
            <a:extLst>
              <a:ext uri="{FF2B5EF4-FFF2-40B4-BE49-F238E27FC236}">
                <a16:creationId xmlns:a16="http://schemas.microsoft.com/office/drawing/2014/main" id="{39E246B7-1CD4-4000-BEE3-9CA247753A42}"/>
              </a:ext>
            </a:extLst>
          </p:cNvPr>
          <p:cNvSpPr txBox="1"/>
          <p:nvPr/>
        </p:nvSpPr>
        <p:spPr>
          <a:xfrm>
            <a:off x="8231560" y="942364"/>
            <a:ext cx="14473600" cy="513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r">
              <a:defRPr sz="2400">
                <a:solidFill>
                  <a:srgbClr val="253957"/>
                </a:solidFill>
                <a:latin typeface="+mn-lt"/>
                <a:ea typeface="+mn-ea"/>
                <a:cs typeface="+mn-cs"/>
                <a:sym typeface="Arial Narrow"/>
              </a:defRPr>
            </a:lvl1pPr>
          </a:lstStyle>
          <a:p>
            <a:r>
              <a:rPr lang="en-US" dirty="0"/>
              <a:t>LOSING INDICES: HOW A </a:t>
            </a:r>
            <a:r>
              <a:rPr lang="en-US" dirty="0" err="1"/>
              <a:t>PROPRIAL</a:t>
            </a:r>
            <a:r>
              <a:rPr lang="en-US" dirty="0"/>
              <a:t> ARTICLE DEVELOPED FROM A 2SG POSSESSIVE IN NORTHERN KHANTY</a:t>
            </a:r>
          </a:p>
        </p:txBody>
      </p:sp>
    </p:spTree>
    <p:extLst>
      <p:ext uri="{BB962C8B-B14F-4D97-AF65-F5344CB8AC3E}">
        <p14:creationId xmlns:p14="http://schemas.microsoft.com/office/powerpoint/2010/main" val="22912934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3949</TotalTime>
  <Words>8858</Words>
  <Application>Microsoft Office PowerPoint</Application>
  <PresentationFormat>Custom</PresentationFormat>
  <Paragraphs>800</Paragraphs>
  <Slides>55</Slides>
  <Notes>0</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Helvetica Light</vt:lpstr>
      <vt:lpstr>Arial</vt:lpstr>
      <vt:lpstr>Times New Roman</vt:lpstr>
      <vt:lpstr>Cambria Math</vt:lpstr>
      <vt:lpstr>Helvetica Neue</vt:lpstr>
      <vt:lpstr>Arial Narrow</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Stepan Mikhailov</dc:creator>
  <cp:lastModifiedBy>Михайлов Степан Кириллович</cp:lastModifiedBy>
  <cp:revision>122</cp:revision>
  <dcterms:modified xsi:type="dcterms:W3CDTF">2022-01-30T17:51:01Z</dcterms:modified>
</cp:coreProperties>
</file>