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7" r:id="rId5"/>
    <p:sldId id="259" r:id="rId6"/>
    <p:sldId id="260" r:id="rId7"/>
    <p:sldId id="264" r:id="rId8"/>
    <p:sldId id="265" r:id="rId9"/>
    <p:sldId id="261" r:id="rId10"/>
    <p:sldId id="266" r:id="rId11"/>
    <p:sldId id="263"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2"/>
    <p:restoredTop sz="96437" autoAdjust="0"/>
  </p:normalViewPr>
  <p:slideViewPr>
    <p:cSldViewPr snapToGrid="0" snapToObjects="1">
      <p:cViewPr varScale="1">
        <p:scale>
          <a:sx n="83" d="100"/>
          <a:sy n="83" d="100"/>
        </p:scale>
        <p:origin x="14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a:p>
        </p:txBody>
      </p:sp>
      <p:sp>
        <p:nvSpPr>
          <p:cNvPr id="117" name="Очень крутой…"/>
          <p:cNvSpPr txBox="1"/>
          <p:nvPr/>
        </p:nvSpPr>
        <p:spPr>
          <a:xfrm>
            <a:off x="5194299" y="2797983"/>
            <a:ext cx="6715325" cy="2955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rPr lang="ru-RU" sz="4400" b="1" dirty="0"/>
              <a:t>Благотворительность и социальные расходы бюджета</a:t>
            </a:r>
            <a:endParaRPr lang="ru-RU" sz="4400" dirty="0"/>
          </a:p>
        </p:txBody>
      </p:sp>
      <p:sp>
        <p:nvSpPr>
          <p:cNvPr id="118" name="Очень крутой подзаголовок презентации"/>
          <p:cNvSpPr txBox="1"/>
          <p:nvPr/>
        </p:nvSpPr>
        <p:spPr>
          <a:xfrm>
            <a:off x="5194300" y="6349912"/>
            <a:ext cx="6715324" cy="834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l">
              <a:defRPr sz="3000">
                <a:solidFill>
                  <a:srgbClr val="253957"/>
                </a:solidFill>
                <a:latin typeface="+mn-lt"/>
                <a:ea typeface="+mn-ea"/>
                <a:cs typeface="+mn-cs"/>
                <a:sym typeface="Arial Narrow"/>
              </a:defRPr>
            </a:lvl1pPr>
          </a:lstStyle>
          <a:p>
            <a:r>
              <a:rPr lang="ru-RU" dirty="0" err="1" smtClean="0">
                <a:latin typeface="Arial Narrow" charset="0"/>
                <a:ea typeface="Arial Narrow" charset="0"/>
                <a:cs typeface="Arial Narrow" charset="0"/>
              </a:rPr>
              <a:t>Д.ю.н</a:t>
            </a:r>
            <a:r>
              <a:rPr lang="ru-RU" dirty="0" smtClean="0">
                <a:latin typeface="Arial Narrow" charset="0"/>
                <a:ea typeface="Arial Narrow" charset="0"/>
                <a:cs typeface="Arial Narrow" charset="0"/>
              </a:rPr>
              <a:t>., профессор Комягин Дмитрий Львович</a:t>
            </a:r>
            <a:endParaRPr dirty="0">
              <a:latin typeface="Arial Narrow" charset="0"/>
              <a:ea typeface="Arial Narrow" charset="0"/>
              <a:cs typeface="Arial Narrow" charset="0"/>
            </a:endParaRPr>
          </a:p>
        </p:txBody>
      </p:sp>
      <p:sp>
        <p:nvSpPr>
          <p:cNvPr id="119" name="Название подразделения,  лаборатории, факультета и т.д."/>
          <p:cNvSpPr txBox="1"/>
          <p:nvPr/>
        </p:nvSpPr>
        <p:spPr>
          <a:xfrm>
            <a:off x="5194300" y="1081882"/>
            <a:ext cx="6715323" cy="10259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Кафедра финансового, налогового и таможенного права НИУ ВШЭ</a:t>
            </a:r>
            <a:endParaRPr dirty="0">
              <a:latin typeface="Arial Narrow" charset="0"/>
              <a:ea typeface="Arial Narrow" charset="0"/>
              <a:cs typeface="Arial Narrow" charset="0"/>
            </a:endParaRPr>
          </a:p>
        </p:txBody>
      </p:sp>
      <p:sp>
        <p:nvSpPr>
          <p:cNvPr id="120" name="Москва, 2017"/>
          <p:cNvSpPr txBox="1"/>
          <p:nvPr/>
        </p:nvSpPr>
        <p:spPr>
          <a:xfrm>
            <a:off x="5194300" y="8448522"/>
            <a:ext cx="6715324" cy="4257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Москва, 2017</a:t>
            </a:r>
          </a:p>
        </p:txBody>
      </p:sp>
      <p:pic>
        <p:nvPicPr>
          <p:cNvPr id="121" name="Изображение" descr="Изображение"/>
          <p:cNvPicPr>
            <a:picLocks noChangeAspect="1"/>
          </p:cNvPicPr>
          <p:nvPr/>
        </p:nvPicPr>
        <p:blipFill>
          <a:blip r:embed="rId2">
            <a:extLst/>
          </a:blip>
          <a:stretch>
            <a:fillRect/>
          </a:stretch>
        </p:blipFill>
        <p:spPr>
          <a:xfrm>
            <a:off x="968298" y="946303"/>
            <a:ext cx="1945686" cy="188127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56"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88470"/>
            <a:ext cx="11430002" cy="12288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smtClean="0">
                <a:latin typeface="Arial Narrow" charset="0"/>
                <a:ea typeface="Arial Narrow" charset="0"/>
                <a:cs typeface="Arial Narrow" charset="0"/>
              </a:rPr>
              <a:t>От </a:t>
            </a:r>
            <a:r>
              <a:rPr lang="ru-RU" sz="4000" b="1" dirty="0">
                <a:latin typeface="Arial Narrow" charset="0"/>
                <a:ea typeface="Arial Narrow" charset="0"/>
                <a:cs typeface="Arial Narrow" charset="0"/>
              </a:rPr>
              <a:t>благотворительности к социальным расходам бюджета (этапы развития)</a:t>
            </a:r>
            <a:endParaRPr sz="4000"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Кафедра финансового, налогового и таможенного права НИУ ВШЭ</a:t>
            </a:r>
            <a:endParaRPr dirty="0">
              <a:latin typeface="Arial Narrow" charset="0"/>
              <a:ea typeface="Arial Narrow" charset="0"/>
              <a:cs typeface="Arial Narrow" charset="0"/>
            </a:endParaRPr>
          </a:p>
        </p:txBody>
      </p:sp>
      <p:sp>
        <p:nvSpPr>
          <p:cNvPr id="4" name="Скругленный прямоугольник 3"/>
          <p:cNvSpPr/>
          <p:nvPr/>
        </p:nvSpPr>
        <p:spPr>
          <a:xfrm>
            <a:off x="289012" y="3223896"/>
            <a:ext cx="12608121" cy="1339374"/>
          </a:xfrm>
          <a:prstGeom prst="roundRect">
            <a:avLst/>
          </a:prstGeom>
          <a:solidFill>
            <a:schemeClr val="bg1"/>
          </a:solidFill>
          <a:ln w="28575" cap="flat">
            <a:solidFill>
              <a:schemeClr val="accent1">
                <a:lumMod val="60000"/>
                <a:lumOff val="4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2400" dirty="0" smtClean="0">
                <a:solidFill>
                  <a:schemeClr val="bg2">
                    <a:lumMod val="25000"/>
                  </a:schemeClr>
                </a:solidFill>
              </a:rPr>
              <a:t>3</a:t>
            </a:r>
            <a:r>
              <a:rPr lang="ru-RU" sz="2400" dirty="0">
                <a:solidFill>
                  <a:schemeClr val="bg2">
                    <a:lumMod val="25000"/>
                  </a:schemeClr>
                </a:solidFill>
              </a:rPr>
              <a:t>. </a:t>
            </a:r>
            <a:r>
              <a:rPr lang="ru-RU" sz="2400" b="1" dirty="0">
                <a:solidFill>
                  <a:srgbClr val="253957"/>
                </a:solidFill>
                <a:latin typeface="Helvetica Light"/>
              </a:rPr>
              <a:t>Современный </a:t>
            </a:r>
            <a:r>
              <a:rPr lang="ru-RU" sz="2400" b="1" dirty="0" smtClean="0">
                <a:solidFill>
                  <a:srgbClr val="253957"/>
                </a:solidFill>
                <a:latin typeface="Helvetica Light"/>
              </a:rPr>
              <a:t>этап</a:t>
            </a:r>
            <a:endParaRPr lang="ru-RU" sz="2400" b="1" dirty="0">
              <a:solidFill>
                <a:srgbClr val="253957"/>
              </a:solidFill>
              <a:latin typeface="Helvetica Light"/>
            </a:endParaRPr>
          </a:p>
          <a:p>
            <a:pPr algn="just"/>
            <a:r>
              <a:rPr lang="ru-RU" sz="2400" dirty="0" smtClean="0">
                <a:solidFill>
                  <a:schemeClr val="bg2">
                    <a:lumMod val="25000"/>
                  </a:schemeClr>
                </a:solidFill>
              </a:rPr>
              <a:t>от </a:t>
            </a:r>
            <a:r>
              <a:rPr lang="ru-RU" sz="2400" dirty="0">
                <a:solidFill>
                  <a:schemeClr val="bg2">
                    <a:lumMod val="25000"/>
                  </a:schemeClr>
                </a:solidFill>
              </a:rPr>
              <a:t>социального обеспечения и защиты к услугам по социальному обслуживанию и адресным денежным выплатам</a:t>
            </a:r>
          </a:p>
        </p:txBody>
      </p:sp>
      <p:sp>
        <p:nvSpPr>
          <p:cNvPr id="11" name="Скругленный прямоугольник 10"/>
          <p:cNvSpPr/>
          <p:nvPr/>
        </p:nvSpPr>
        <p:spPr>
          <a:xfrm>
            <a:off x="289013" y="5075658"/>
            <a:ext cx="12608121" cy="3723005"/>
          </a:xfrm>
          <a:prstGeom prst="roundRect">
            <a:avLst/>
          </a:prstGeom>
          <a:solidFill>
            <a:schemeClr val="bg1"/>
          </a:solidFill>
          <a:ln w="28575" cap="flat">
            <a:solidFill>
              <a:schemeClr val="accent2">
                <a:lumMod val="75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2400" dirty="0" smtClean="0">
                <a:solidFill>
                  <a:schemeClr val="bg2">
                    <a:lumMod val="25000"/>
                  </a:schemeClr>
                </a:solidFill>
              </a:rPr>
              <a:t>4</a:t>
            </a:r>
            <a:r>
              <a:rPr lang="ru-RU" sz="2400" dirty="0" smtClean="0">
                <a:solidFill>
                  <a:schemeClr val="bg2">
                    <a:lumMod val="25000"/>
                  </a:schemeClr>
                </a:solidFill>
                <a:latin typeface="+mj-lt"/>
                <a:ea typeface="+mj-ea"/>
                <a:cs typeface="+mj-cs"/>
              </a:rPr>
              <a:t>. </a:t>
            </a:r>
            <a:r>
              <a:rPr lang="ru-RU" sz="2400" b="1" dirty="0">
                <a:solidFill>
                  <a:srgbClr val="253957"/>
                </a:solidFill>
              </a:rPr>
              <a:t>Будущее: секулярная благотворительность и гуманитарные </a:t>
            </a:r>
            <a:r>
              <a:rPr lang="ru-RU" sz="2400" b="1" dirty="0" smtClean="0">
                <a:solidFill>
                  <a:srgbClr val="253957"/>
                </a:solidFill>
              </a:rPr>
              <a:t>расходы</a:t>
            </a:r>
          </a:p>
          <a:p>
            <a:pPr algn="just"/>
            <a:r>
              <a:rPr lang="ru-RU" sz="2400" b="1" dirty="0">
                <a:solidFill>
                  <a:schemeClr val="bg2">
                    <a:lumMod val="25000"/>
                  </a:schemeClr>
                </a:solidFill>
                <a:effectLst>
                  <a:outerShdw blurRad="38100" dist="38100" dir="2700000" algn="tl">
                    <a:srgbClr val="000000">
                      <a:alpha val="43137"/>
                    </a:srgbClr>
                  </a:outerShdw>
                </a:effectLst>
              </a:rPr>
              <a:t>Государство всеобщего благоденствия? Безусловный базовый доход?</a:t>
            </a:r>
          </a:p>
          <a:p>
            <a:pPr algn="just"/>
            <a:r>
              <a:rPr lang="ru-RU" sz="2400" dirty="0">
                <a:solidFill>
                  <a:schemeClr val="bg2">
                    <a:lumMod val="25000"/>
                  </a:schemeClr>
                </a:solidFill>
              </a:rPr>
              <a:t>Милтон Фридман: </a:t>
            </a:r>
            <a:r>
              <a:rPr lang="ru-RU" sz="2400" dirty="0" smtClean="0">
                <a:solidFill>
                  <a:schemeClr val="bg2">
                    <a:lumMod val="25000"/>
                  </a:schemeClr>
                </a:solidFill>
              </a:rPr>
              <a:t>отрицательный </a:t>
            </a:r>
            <a:r>
              <a:rPr lang="ru-RU" sz="2400" dirty="0">
                <a:solidFill>
                  <a:schemeClr val="bg2">
                    <a:lumMod val="25000"/>
                  </a:schemeClr>
                </a:solidFill>
              </a:rPr>
              <a:t>подоходный налог «обеспечит помощь получателю не потому, что он — человек пожилого возраста, недееспособен, болен, или живет в определенной местности, или обладает каким-либо одним из многих специфических признаков, дающих право на получение пособий по одной из существующих ныне программ. Помощь будет предоставлена потому, что он имеет низкий доход» .</a:t>
            </a:r>
          </a:p>
          <a:p>
            <a:pPr algn="just"/>
            <a:r>
              <a:rPr lang="ru-RU" sz="2000" i="1" dirty="0">
                <a:solidFill>
                  <a:schemeClr val="bg2">
                    <a:lumMod val="25000"/>
                  </a:schemeClr>
                </a:solidFill>
              </a:rPr>
              <a:t>(Фридман Милтон Фридман </a:t>
            </a:r>
            <a:r>
              <a:rPr lang="ru-RU" sz="2000" i="1" dirty="0" err="1">
                <a:solidFill>
                  <a:schemeClr val="bg2">
                    <a:lumMod val="25000"/>
                  </a:schemeClr>
                </a:solidFill>
              </a:rPr>
              <a:t>Роуз</a:t>
            </a:r>
            <a:r>
              <a:rPr lang="ru-RU" sz="2000" i="1" dirty="0">
                <a:solidFill>
                  <a:schemeClr val="bg2">
                    <a:lumMod val="25000"/>
                  </a:schemeClr>
                </a:solidFill>
              </a:rPr>
              <a:t>. Свобода выбирать: Наша позиция / Пер. с англ. - М. 2007)</a:t>
            </a:r>
          </a:p>
        </p:txBody>
      </p:sp>
    </p:spTree>
    <p:extLst>
      <p:ext uri="{BB962C8B-B14F-4D97-AF65-F5344CB8AC3E}">
        <p14:creationId xmlns:p14="http://schemas.microsoft.com/office/powerpoint/2010/main" val="27480507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Изображение" descr="Изображение"/>
          <p:cNvPicPr>
            <a:picLocks noChangeAspect="1"/>
          </p:cNvPicPr>
          <p:nvPr/>
        </p:nvPicPr>
        <p:blipFill>
          <a:blip r:embed="rId2">
            <a:extLst/>
          </a:blip>
          <a:stretch>
            <a:fillRect/>
          </a:stretch>
        </p:blipFill>
        <p:spPr>
          <a:xfrm>
            <a:off x="5366098" y="4597400"/>
            <a:ext cx="2272604" cy="2197376"/>
          </a:xfrm>
          <a:prstGeom prst="rect">
            <a:avLst/>
          </a:prstGeom>
          <a:ln w="12700">
            <a:miter lim="400000"/>
          </a:ln>
        </p:spPr>
      </p:pic>
      <p:sp>
        <p:nvSpPr>
          <p:cNvPr id="2" name="Прямоугольник 1"/>
          <p:cNvSpPr/>
          <p:nvPr/>
        </p:nvSpPr>
        <p:spPr>
          <a:xfrm>
            <a:off x="204716" y="1727034"/>
            <a:ext cx="12800084" cy="1107996"/>
          </a:xfrm>
          <a:prstGeom prst="rect">
            <a:avLst/>
          </a:prstGeom>
        </p:spPr>
        <p:txBody>
          <a:bodyPr wrap="square">
            <a:spAutoFit/>
          </a:bodyPr>
          <a:lstStyle/>
          <a:p>
            <a:r>
              <a:rPr lang="ru-RU" sz="6600" dirty="0" smtClean="0">
                <a:solidFill>
                  <a:schemeClr val="bg1"/>
                </a:solidFill>
              </a:rPr>
              <a:t>Спасибо за внимание!</a:t>
            </a:r>
            <a:endParaRPr lang="ru-RU" sz="6600" dirty="0">
              <a:solidFill>
                <a:schemeClr val="bg1"/>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814450" y="1721775"/>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Arial Narrow" charset="0"/>
                <a:ea typeface="Arial Narrow" charset="0"/>
                <a:cs typeface="Arial Narrow" charset="0"/>
              </a:rPr>
              <a:t>Размер социальных расходы бюджетов бюджетной системы Российской </a:t>
            </a:r>
            <a:r>
              <a:rPr lang="ru-RU" sz="4000" b="1" dirty="0" smtClean="0">
                <a:latin typeface="Arial Narrow" charset="0"/>
                <a:ea typeface="Arial Narrow" charset="0"/>
                <a:cs typeface="Arial Narrow" charset="0"/>
              </a:rPr>
              <a:t>Федерации</a:t>
            </a:r>
            <a:endParaRPr sz="4000"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Кафедра финансового, налогового и таможенного  права НИУ ВШЭ</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2" name="Скругленный прямоугольник 1"/>
          <p:cNvSpPr/>
          <p:nvPr/>
        </p:nvSpPr>
        <p:spPr>
          <a:xfrm>
            <a:off x="284205" y="3686919"/>
            <a:ext cx="12369114" cy="1543685"/>
          </a:xfrm>
          <a:prstGeom prst="roundRect">
            <a:avLst/>
          </a:prstGeom>
          <a:solidFill>
            <a:schemeClr val="bg1"/>
          </a:solidFill>
          <a:ln w="38100" cap="flat">
            <a:solidFill>
              <a:schemeClr val="accent1">
                <a:lumMod val="5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sz="2800" dirty="0">
                <a:solidFill>
                  <a:schemeClr val="tx1"/>
                </a:solidFill>
              </a:rPr>
              <a:t>Отчет об исполнении консолидированного бюджета Российской Федерации и бюджетов государственных внебюджетных фондов (2015 год) </a:t>
            </a:r>
            <a:r>
              <a:rPr lang="ru-RU" sz="2000" dirty="0">
                <a:solidFill>
                  <a:schemeClr val="tx1"/>
                </a:solidFill>
                <a:effectLst>
                  <a:outerShdw blurRad="38100" dist="38100" dir="2700000" algn="tl">
                    <a:srgbClr val="000000">
                      <a:alpha val="43137"/>
                    </a:srgbClr>
                  </a:outerShdw>
                </a:effectLst>
              </a:rPr>
              <a:t>Источник:  http://www.roskazna.ru/ispolnenie-byudzhetov/konsolidirovannyj-byudzhet</a:t>
            </a:r>
            <a:r>
              <a:rPr lang="ru-RU" sz="2000" dirty="0">
                <a:solidFill>
                  <a:srgbClr val="FFFFFF"/>
                </a:solidFill>
                <a:effectLst>
                  <a:outerShdw blurRad="38100" dist="38100" dir="2700000" algn="tl">
                    <a:srgbClr val="000000">
                      <a:alpha val="43137"/>
                    </a:srgbClr>
                  </a:outerShdw>
                </a:effectLst>
              </a:rPr>
              <a:t>/</a:t>
            </a:r>
            <a:endParaRPr kumimoji="0" lang="ru-RU" sz="2000" b="0" i="0" u="none" strike="noStrike" cap="none" spc="0" normalizeH="0" baseline="0" dirty="0">
              <a:ln>
                <a:noFill/>
              </a:ln>
              <a:solidFill>
                <a:srgbClr val="FFFFFF"/>
              </a:solidFill>
              <a:effectLst>
                <a:outerShdw blurRad="38100" dist="38100" dir="2700000" algn="tl">
                  <a:srgbClr val="000000">
                    <a:alpha val="43137"/>
                  </a:srgbClr>
                </a:outerShdw>
              </a:effectLst>
              <a:uFillTx/>
              <a:sym typeface="Helvetica Light"/>
            </a:endParaRPr>
          </a:p>
        </p:txBody>
      </p:sp>
      <p:sp>
        <p:nvSpPr>
          <p:cNvPr id="3" name="Прямоугольник 2"/>
          <p:cNvSpPr/>
          <p:nvPr/>
        </p:nvSpPr>
        <p:spPr>
          <a:xfrm>
            <a:off x="284205" y="5630617"/>
            <a:ext cx="12369114" cy="3795911"/>
          </a:xfrm>
          <a:prstGeom prst="rect">
            <a:avLst/>
          </a:prstGeom>
          <a:solidFill>
            <a:schemeClr val="accent3">
              <a:lumMod val="20000"/>
              <a:lumOff val="80000"/>
            </a:schemeClr>
          </a:solidFill>
          <a:ln w="28575"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sz="3000" dirty="0">
                <a:solidFill>
                  <a:schemeClr val="tx1"/>
                </a:solidFill>
              </a:rPr>
              <a:t>Раздел «Социальная политика» (КБК 1000) - 10, 5 трлн рублей, </a:t>
            </a:r>
            <a:r>
              <a:rPr lang="ru-RU" sz="3000" dirty="0">
                <a:solidFill>
                  <a:schemeClr val="accent1">
                    <a:lumMod val="75000"/>
                  </a:schemeClr>
                </a:solidFill>
              </a:rPr>
              <a:t>35 % общего объема расходов</a:t>
            </a:r>
            <a:r>
              <a:rPr lang="ru-RU" sz="3000" dirty="0">
                <a:solidFill>
                  <a:schemeClr val="tx1"/>
                </a:solidFill>
              </a:rPr>
              <a:t> консолидированного бюджета </a:t>
            </a:r>
            <a:r>
              <a:rPr lang="ru-RU" sz="3000" dirty="0" smtClean="0">
                <a:solidFill>
                  <a:schemeClr val="tx1"/>
                </a:solidFill>
              </a:rPr>
              <a:t>РФ</a:t>
            </a:r>
            <a:endParaRPr lang="ru-RU" sz="3000" dirty="0">
              <a:solidFill>
                <a:schemeClr val="tx1"/>
              </a:solidFill>
            </a:endParaRPr>
          </a:p>
          <a:p>
            <a:r>
              <a:rPr lang="ru-RU" sz="3000" dirty="0">
                <a:solidFill>
                  <a:schemeClr val="tx1"/>
                </a:solidFill>
              </a:rPr>
              <a:t>+ «Образование» (КБК 0700) + «Здравоохранение» (КБК 0900)</a:t>
            </a:r>
          </a:p>
          <a:p>
            <a:r>
              <a:rPr lang="ru-RU" sz="3000" dirty="0">
                <a:solidFill>
                  <a:schemeClr val="tx1"/>
                </a:solidFill>
              </a:rPr>
              <a:t>Всего до 16, 4 триллионов рублей, или </a:t>
            </a:r>
            <a:r>
              <a:rPr lang="ru-RU" sz="3000" dirty="0">
                <a:solidFill>
                  <a:schemeClr val="accent1">
                    <a:lumMod val="75000"/>
                  </a:schemeClr>
                </a:solidFill>
              </a:rPr>
              <a:t>55 % от общего объема расходов </a:t>
            </a:r>
            <a:r>
              <a:rPr lang="ru-RU" sz="3000" dirty="0">
                <a:solidFill>
                  <a:schemeClr val="tx1"/>
                </a:solidFill>
              </a:rPr>
              <a:t>консолидированного бюджета РФ. </a:t>
            </a:r>
          </a:p>
          <a:p>
            <a:r>
              <a:rPr lang="ru-RU" sz="3000" i="1" dirty="0">
                <a:solidFill>
                  <a:schemeClr val="tx1"/>
                </a:solidFill>
              </a:rPr>
              <a:t>Без учета иных социальных расходов (например, обеспечение равной транспортной доступности для льготных категорий населения, раздел ЖКХ). </a:t>
            </a:r>
          </a:p>
        </p:txBody>
      </p:sp>
      <p:sp>
        <p:nvSpPr>
          <p:cNvPr id="4" name="Стрелка вниз 3"/>
          <p:cNvSpPr/>
          <p:nvPr/>
        </p:nvSpPr>
        <p:spPr>
          <a:xfrm>
            <a:off x="2018268" y="5268138"/>
            <a:ext cx="420130" cy="329938"/>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Стрелка вниз 10"/>
          <p:cNvSpPr/>
          <p:nvPr/>
        </p:nvSpPr>
        <p:spPr>
          <a:xfrm>
            <a:off x="3336324" y="5268138"/>
            <a:ext cx="420130" cy="329938"/>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2" name="Стрелка вниз 11"/>
          <p:cNvSpPr/>
          <p:nvPr/>
        </p:nvSpPr>
        <p:spPr>
          <a:xfrm>
            <a:off x="4578179" y="5268138"/>
            <a:ext cx="420130" cy="329938"/>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4" name="Стрелка вниз 13"/>
          <p:cNvSpPr/>
          <p:nvPr/>
        </p:nvSpPr>
        <p:spPr>
          <a:xfrm>
            <a:off x="6120712" y="5279712"/>
            <a:ext cx="420130" cy="329938"/>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5" name="Стрелка вниз 14"/>
          <p:cNvSpPr/>
          <p:nvPr/>
        </p:nvSpPr>
        <p:spPr>
          <a:xfrm>
            <a:off x="7645961" y="5268138"/>
            <a:ext cx="420130" cy="329938"/>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6" name="Стрелка вниз 15"/>
          <p:cNvSpPr/>
          <p:nvPr/>
        </p:nvSpPr>
        <p:spPr>
          <a:xfrm>
            <a:off x="8924650" y="5278397"/>
            <a:ext cx="420130" cy="329938"/>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7" name="Стрелка вниз 16"/>
          <p:cNvSpPr/>
          <p:nvPr/>
        </p:nvSpPr>
        <p:spPr>
          <a:xfrm>
            <a:off x="10075812" y="5263900"/>
            <a:ext cx="420130" cy="329938"/>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35"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05562" y="1707287"/>
            <a:ext cx="11430002" cy="8887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4800" b="1" dirty="0" smtClean="0">
                <a:latin typeface="Arial Narrow" charset="0"/>
                <a:ea typeface="Arial Narrow" charset="0"/>
                <a:cs typeface="Arial Narrow" charset="0"/>
              </a:rPr>
              <a:t>Монетизация (</a:t>
            </a:r>
            <a:r>
              <a:rPr lang="ru-RU" sz="4800" b="1" dirty="0" err="1" smtClean="0">
                <a:latin typeface="Arial Narrow" charset="0"/>
                <a:ea typeface="Arial Narrow" charset="0"/>
                <a:cs typeface="Arial Narrow" charset="0"/>
              </a:rPr>
              <a:t>разноообразие</a:t>
            </a:r>
            <a:r>
              <a:rPr lang="ru-RU" sz="4800" b="1" dirty="0" smtClean="0">
                <a:latin typeface="Arial Narrow" charset="0"/>
                <a:ea typeface="Arial Narrow" charset="0"/>
                <a:cs typeface="Arial Narrow" charset="0"/>
              </a:rPr>
              <a:t> льгот</a:t>
            </a:r>
            <a:r>
              <a:rPr lang="ru-RU" b="1" dirty="0" smtClean="0">
                <a:latin typeface="Arial Narrow" charset="0"/>
                <a:ea typeface="Arial Narrow" charset="0"/>
                <a:cs typeface="Arial Narrow" charset="0"/>
              </a:rPr>
              <a:t>)</a:t>
            </a:r>
            <a:endParaRPr b="1"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Кафедра финансового, налогового и таможенного права</a:t>
            </a:r>
            <a:r>
              <a:rPr lang="ru-RU" dirty="0">
                <a:latin typeface="Arial Narrow" charset="0"/>
                <a:ea typeface="Arial Narrow" charset="0"/>
                <a:cs typeface="Arial Narrow" charset="0"/>
              </a:rPr>
              <a:t> </a:t>
            </a:r>
            <a:r>
              <a:rPr lang="ru-RU" dirty="0" smtClean="0">
                <a:latin typeface="Arial Narrow" charset="0"/>
                <a:ea typeface="Arial Narrow" charset="0"/>
                <a:cs typeface="Arial Narrow" charset="0"/>
              </a:rPr>
              <a:t>НИУ ВШЭ</a:t>
            </a:r>
            <a:endParaRPr dirty="0">
              <a:latin typeface="Arial Narrow" charset="0"/>
              <a:ea typeface="Arial Narrow" charset="0"/>
              <a:cs typeface="Arial Narrow" charset="0"/>
            </a:endParaRPr>
          </a:p>
        </p:txBody>
      </p:sp>
      <p:sp>
        <p:nvSpPr>
          <p:cNvPr id="11" name="Прямоугольник 10"/>
          <p:cNvSpPr/>
          <p:nvPr/>
        </p:nvSpPr>
        <p:spPr>
          <a:xfrm>
            <a:off x="317843" y="3097748"/>
            <a:ext cx="12369114" cy="6196568"/>
          </a:xfrm>
          <a:prstGeom prst="rect">
            <a:avLst/>
          </a:prstGeom>
          <a:solidFill>
            <a:schemeClr val="accent3">
              <a:lumMod val="20000"/>
              <a:lumOff val="80000"/>
            </a:schemeClr>
          </a:solidFill>
          <a:ln w="28575"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2800" b="1" dirty="0">
                <a:solidFill>
                  <a:schemeClr val="tx1"/>
                </a:solidFill>
              </a:rPr>
              <a:t>Некоторые группы граждан, льготы которых </a:t>
            </a:r>
            <a:r>
              <a:rPr lang="ru-RU" sz="2800" b="1" dirty="0" smtClean="0">
                <a:solidFill>
                  <a:schemeClr val="tx1"/>
                </a:solidFill>
              </a:rPr>
              <a:t>подверглись </a:t>
            </a:r>
            <a:r>
              <a:rPr lang="ru-RU" sz="2800" b="1" dirty="0">
                <a:solidFill>
                  <a:schemeClr val="tx1"/>
                </a:solidFill>
              </a:rPr>
              <a:t>монетизации</a:t>
            </a:r>
            <a:r>
              <a:rPr lang="ru-RU" sz="2800" b="1" dirty="0" smtClean="0">
                <a:solidFill>
                  <a:schemeClr val="tx1"/>
                </a:solidFill>
              </a:rPr>
              <a:t>:</a:t>
            </a:r>
          </a:p>
          <a:p>
            <a:pPr algn="just"/>
            <a:r>
              <a:rPr lang="ru-RU" sz="2800" b="1" dirty="0" smtClean="0">
                <a:solidFill>
                  <a:schemeClr val="tx1"/>
                </a:solidFill>
              </a:rPr>
              <a:t> </a:t>
            </a:r>
            <a:endParaRPr lang="ru-RU" sz="2800" b="1" dirty="0">
              <a:solidFill>
                <a:schemeClr val="tx1"/>
              </a:solidFill>
            </a:endParaRPr>
          </a:p>
          <a:p>
            <a:pPr marL="342900" indent="-342900" algn="just">
              <a:buFont typeface="Arial" panose="020B0604020202020204" pitchFamily="34" charset="0"/>
              <a:buChar char="•"/>
            </a:pPr>
            <a:r>
              <a:rPr lang="ru-RU" sz="2400" dirty="0" smtClean="0">
                <a:solidFill>
                  <a:schemeClr val="tx1"/>
                </a:solidFill>
              </a:rPr>
              <a:t>разные </a:t>
            </a:r>
            <a:r>
              <a:rPr lang="ru-RU" sz="2400" dirty="0">
                <a:solidFill>
                  <a:schemeClr val="tx1"/>
                </a:solidFill>
              </a:rPr>
              <a:t>группы инвалидов, ветеранов, граждан, работающих в районах Крайнего Севера и приравненных к ним местностях; </a:t>
            </a:r>
            <a:endParaRPr lang="ru-RU" sz="2400" dirty="0" smtClean="0">
              <a:solidFill>
                <a:schemeClr val="tx1"/>
              </a:solidFill>
            </a:endParaRPr>
          </a:p>
          <a:p>
            <a:pPr marL="342900" indent="-342900" algn="just">
              <a:buFont typeface="Arial" panose="020B0604020202020204" pitchFamily="34" charset="0"/>
              <a:buChar char="•"/>
            </a:pPr>
            <a:r>
              <a:rPr lang="ru-RU" sz="2400" dirty="0" smtClean="0">
                <a:solidFill>
                  <a:schemeClr val="tx1"/>
                </a:solidFill>
              </a:rPr>
              <a:t>военнослужащие</a:t>
            </a:r>
            <a:r>
              <a:rPr lang="ru-RU" sz="2400" dirty="0">
                <a:solidFill>
                  <a:schemeClr val="tx1"/>
                </a:solidFill>
              </a:rPr>
              <a:t>, сотрудников органов внутренних дел, прокуратуры, суда, работников уголовно-исполнительной системы, </a:t>
            </a:r>
            <a:r>
              <a:rPr lang="ru-RU" sz="2400" dirty="0" smtClean="0">
                <a:solidFill>
                  <a:schemeClr val="tx1"/>
                </a:solidFill>
              </a:rPr>
              <a:t>МЧС;</a:t>
            </a:r>
          </a:p>
          <a:p>
            <a:pPr marL="342900" indent="-342900" algn="just">
              <a:buFont typeface="Arial" panose="020B0604020202020204" pitchFamily="34" charset="0"/>
              <a:buChar char="•"/>
            </a:pPr>
            <a:r>
              <a:rPr lang="ru-RU" sz="2400" dirty="0" smtClean="0">
                <a:solidFill>
                  <a:schemeClr val="tx1"/>
                </a:solidFill>
              </a:rPr>
              <a:t>доноры;</a:t>
            </a:r>
          </a:p>
          <a:p>
            <a:pPr marL="342900" indent="-342900" algn="just">
              <a:buFont typeface="Arial" panose="020B0604020202020204" pitchFamily="34" charset="0"/>
              <a:buChar char="•"/>
            </a:pPr>
            <a:r>
              <a:rPr lang="ru-RU" sz="2400" dirty="0" smtClean="0">
                <a:solidFill>
                  <a:schemeClr val="tx1"/>
                </a:solidFill>
              </a:rPr>
              <a:t>граждане</a:t>
            </a:r>
            <a:r>
              <a:rPr lang="ru-RU" sz="2400" dirty="0">
                <a:solidFill>
                  <a:schemeClr val="tx1"/>
                </a:solidFill>
              </a:rPr>
              <a:t>, имеющие </a:t>
            </a:r>
            <a:r>
              <a:rPr lang="ru-RU" sz="2400" dirty="0" smtClean="0">
                <a:solidFill>
                  <a:schemeClr val="tx1"/>
                </a:solidFill>
              </a:rPr>
              <a:t>детей;</a:t>
            </a:r>
          </a:p>
          <a:p>
            <a:pPr marL="342900" indent="-342900" algn="just">
              <a:buFont typeface="Arial" panose="020B0604020202020204" pitchFamily="34" charset="0"/>
              <a:buChar char="•"/>
            </a:pPr>
            <a:r>
              <a:rPr lang="ru-RU" sz="2400" dirty="0" smtClean="0">
                <a:solidFill>
                  <a:schemeClr val="tx1"/>
                </a:solidFill>
              </a:rPr>
              <a:t>сироты </a:t>
            </a:r>
            <a:r>
              <a:rPr lang="ru-RU" sz="2400" dirty="0">
                <a:solidFill>
                  <a:schemeClr val="tx1"/>
                </a:solidFill>
              </a:rPr>
              <a:t>и дети, оставшиеся без попечения </a:t>
            </a:r>
            <a:r>
              <a:rPr lang="ru-RU" sz="2400" dirty="0" smtClean="0">
                <a:solidFill>
                  <a:schemeClr val="tx1"/>
                </a:solidFill>
              </a:rPr>
              <a:t>родителей;</a:t>
            </a:r>
          </a:p>
          <a:p>
            <a:pPr marL="342900" indent="-342900" algn="just">
              <a:buFont typeface="Arial" panose="020B0604020202020204" pitchFamily="34" charset="0"/>
              <a:buChar char="•"/>
            </a:pPr>
            <a:r>
              <a:rPr lang="ru-RU" sz="2400" dirty="0" smtClean="0">
                <a:solidFill>
                  <a:schemeClr val="tx1"/>
                </a:solidFill>
              </a:rPr>
              <a:t>граждане </a:t>
            </a:r>
            <a:r>
              <a:rPr lang="ru-RU" sz="2400" dirty="0">
                <a:solidFill>
                  <a:schemeClr val="tx1"/>
                </a:solidFill>
              </a:rPr>
              <a:t>пожилого </a:t>
            </a:r>
            <a:r>
              <a:rPr lang="ru-RU" sz="2400" dirty="0" smtClean="0">
                <a:solidFill>
                  <a:schemeClr val="tx1"/>
                </a:solidFill>
              </a:rPr>
              <a:t>возраста;</a:t>
            </a:r>
          </a:p>
          <a:p>
            <a:pPr marL="342900" indent="-342900" algn="just">
              <a:buFont typeface="Arial" panose="020B0604020202020204" pitchFamily="34" charset="0"/>
              <a:buChar char="•"/>
            </a:pPr>
            <a:r>
              <a:rPr lang="ru-RU" sz="2400" dirty="0" smtClean="0">
                <a:solidFill>
                  <a:schemeClr val="tx1"/>
                </a:solidFill>
              </a:rPr>
              <a:t>пострадавшие </a:t>
            </a:r>
            <a:r>
              <a:rPr lang="ru-RU" sz="2400" dirty="0">
                <a:solidFill>
                  <a:schemeClr val="tx1"/>
                </a:solidFill>
              </a:rPr>
              <a:t>от политических </a:t>
            </a:r>
            <a:r>
              <a:rPr lang="ru-RU" sz="2400" dirty="0" smtClean="0">
                <a:solidFill>
                  <a:schemeClr val="tx1"/>
                </a:solidFill>
              </a:rPr>
              <a:t>репрессий;</a:t>
            </a:r>
          </a:p>
          <a:p>
            <a:pPr marL="342900" indent="-342900" algn="just">
              <a:buFont typeface="Arial" panose="020B0604020202020204" pitchFamily="34" charset="0"/>
              <a:buChar char="•"/>
            </a:pPr>
            <a:r>
              <a:rPr lang="ru-RU" sz="2400" dirty="0" smtClean="0">
                <a:solidFill>
                  <a:schemeClr val="tx1"/>
                </a:solidFill>
              </a:rPr>
              <a:t>пострадавшие </a:t>
            </a:r>
            <a:r>
              <a:rPr lang="ru-RU" sz="2400" dirty="0">
                <a:solidFill>
                  <a:schemeClr val="tx1"/>
                </a:solidFill>
              </a:rPr>
              <a:t>от радиационного воздействия (вследствие аварии в 1957 году на производственном объединении "Маяк" и сбросов радиоактивных отходов в реку </a:t>
            </a:r>
            <a:r>
              <a:rPr lang="ru-RU" sz="2400" dirty="0" err="1">
                <a:solidFill>
                  <a:schemeClr val="tx1"/>
                </a:solidFill>
              </a:rPr>
              <a:t>Теча</a:t>
            </a:r>
            <a:r>
              <a:rPr lang="ru-RU" sz="2400" dirty="0">
                <a:solidFill>
                  <a:schemeClr val="tx1"/>
                </a:solidFill>
              </a:rPr>
              <a:t>", ядерных испытаний на Семипалатинском полигоне, в результате Чернобыльской катастрофы) и т.д.</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35"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05562" y="1574800"/>
            <a:ext cx="11430002" cy="8887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4800" b="1" dirty="0" smtClean="0">
                <a:latin typeface="Arial Narrow" charset="0"/>
                <a:ea typeface="Arial Narrow" charset="0"/>
                <a:cs typeface="Arial Narrow" charset="0"/>
              </a:rPr>
              <a:t>Монетизация (</a:t>
            </a:r>
            <a:r>
              <a:rPr lang="ru-RU" sz="4800" b="1" dirty="0" err="1" smtClean="0">
                <a:latin typeface="Arial Narrow" charset="0"/>
                <a:ea typeface="Arial Narrow" charset="0"/>
                <a:cs typeface="Arial Narrow" charset="0"/>
              </a:rPr>
              <a:t>разноообразие</a:t>
            </a:r>
            <a:r>
              <a:rPr lang="ru-RU" sz="4800" b="1" dirty="0" smtClean="0">
                <a:latin typeface="Arial Narrow" charset="0"/>
                <a:ea typeface="Arial Narrow" charset="0"/>
                <a:cs typeface="Arial Narrow" charset="0"/>
              </a:rPr>
              <a:t> льгот</a:t>
            </a:r>
            <a:r>
              <a:rPr lang="ru-RU" b="1" dirty="0" smtClean="0">
                <a:latin typeface="Arial Narrow" charset="0"/>
                <a:ea typeface="Arial Narrow" charset="0"/>
                <a:cs typeface="Arial Narrow" charset="0"/>
              </a:rPr>
              <a:t>)</a:t>
            </a:r>
            <a:endParaRPr b="1"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Кафедра финансового, налогового и таможенного права</a:t>
            </a:r>
            <a:r>
              <a:rPr lang="ru-RU" dirty="0">
                <a:latin typeface="Arial Narrow" charset="0"/>
                <a:ea typeface="Arial Narrow" charset="0"/>
                <a:cs typeface="Arial Narrow" charset="0"/>
              </a:rPr>
              <a:t> </a:t>
            </a:r>
            <a:r>
              <a:rPr lang="ru-RU" dirty="0" smtClean="0">
                <a:latin typeface="Arial Narrow" charset="0"/>
                <a:ea typeface="Arial Narrow" charset="0"/>
                <a:cs typeface="Arial Narrow" charset="0"/>
              </a:rPr>
              <a:t>НИУ ВШЭ</a:t>
            </a:r>
            <a:endParaRPr dirty="0">
              <a:latin typeface="Arial Narrow" charset="0"/>
              <a:ea typeface="Arial Narrow" charset="0"/>
              <a:cs typeface="Arial Narrow" charset="0"/>
            </a:endParaRPr>
          </a:p>
        </p:txBody>
      </p:sp>
      <p:sp>
        <p:nvSpPr>
          <p:cNvPr id="12" name="Прямоугольник 11"/>
          <p:cNvSpPr/>
          <p:nvPr/>
        </p:nvSpPr>
        <p:spPr>
          <a:xfrm>
            <a:off x="336006" y="3232348"/>
            <a:ext cx="12369114" cy="6011902"/>
          </a:xfrm>
          <a:prstGeom prst="rect">
            <a:avLst/>
          </a:prstGeom>
          <a:solidFill>
            <a:schemeClr val="accent3">
              <a:lumMod val="20000"/>
              <a:lumOff val="80000"/>
            </a:schemeClr>
          </a:solidFill>
          <a:ln w="28575"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2800" b="1" dirty="0" smtClean="0">
                <a:solidFill>
                  <a:schemeClr val="tx1"/>
                </a:solidFill>
              </a:rPr>
              <a:t>Направления льгот</a:t>
            </a:r>
            <a:r>
              <a:rPr lang="ru-RU" sz="2800" b="1" dirty="0" smtClean="0">
                <a:solidFill>
                  <a:schemeClr val="tx1"/>
                </a:solidFill>
              </a:rPr>
              <a:t>:</a:t>
            </a:r>
          </a:p>
          <a:p>
            <a:pPr algn="just"/>
            <a:endParaRPr lang="ru-RU" sz="2800" b="1" dirty="0" smtClean="0">
              <a:solidFill>
                <a:schemeClr val="tx1"/>
              </a:solidFill>
            </a:endParaRPr>
          </a:p>
          <a:p>
            <a:pPr marL="342900" indent="-342900" algn="just">
              <a:buFont typeface="Arial" panose="020B0604020202020204" pitchFamily="34" charset="0"/>
              <a:buChar char="•"/>
            </a:pPr>
            <a:r>
              <a:rPr lang="ru-RU" sz="2400" dirty="0">
                <a:solidFill>
                  <a:schemeClr val="tx1"/>
                </a:solidFill>
              </a:rPr>
              <a:t>К</a:t>
            </a:r>
            <a:r>
              <a:rPr lang="ru-RU" sz="2400" dirty="0" smtClean="0">
                <a:solidFill>
                  <a:schemeClr val="tx1"/>
                </a:solidFill>
              </a:rPr>
              <a:t>оммунальные </a:t>
            </a:r>
            <a:r>
              <a:rPr lang="ru-RU" sz="2400" dirty="0">
                <a:solidFill>
                  <a:schemeClr val="tx1"/>
                </a:solidFill>
              </a:rPr>
              <a:t>услуги</a:t>
            </a:r>
          </a:p>
          <a:p>
            <a:pPr marL="342900" indent="-342900" algn="just">
              <a:buFont typeface="Arial" panose="020B0604020202020204" pitchFamily="34" charset="0"/>
              <a:buChar char="•"/>
            </a:pPr>
            <a:r>
              <a:rPr lang="ru-RU" sz="2400" dirty="0" smtClean="0">
                <a:solidFill>
                  <a:schemeClr val="tx1"/>
                </a:solidFill>
              </a:rPr>
              <a:t>Проезд</a:t>
            </a:r>
          </a:p>
          <a:p>
            <a:pPr marL="342900" indent="-342900" algn="just">
              <a:buFont typeface="Arial" panose="020B0604020202020204" pitchFamily="34" charset="0"/>
              <a:buChar char="•"/>
            </a:pPr>
            <a:r>
              <a:rPr lang="ru-RU" sz="2400" dirty="0" smtClean="0">
                <a:solidFill>
                  <a:schemeClr val="tx1"/>
                </a:solidFill>
              </a:rPr>
              <a:t>Отдых</a:t>
            </a:r>
          </a:p>
          <a:p>
            <a:pPr marL="342900" indent="-342900" algn="just">
              <a:buFont typeface="Arial" panose="020B0604020202020204" pitchFamily="34" charset="0"/>
              <a:buChar char="•"/>
            </a:pPr>
            <a:r>
              <a:rPr lang="ru-RU" sz="2400" dirty="0" smtClean="0">
                <a:solidFill>
                  <a:schemeClr val="tx1"/>
                </a:solidFill>
              </a:rPr>
              <a:t>Лечение</a:t>
            </a:r>
          </a:p>
          <a:p>
            <a:pPr marL="342900" indent="-342900" algn="just">
              <a:buFont typeface="Arial" panose="020B0604020202020204" pitchFamily="34" charset="0"/>
              <a:buChar char="•"/>
            </a:pPr>
            <a:r>
              <a:rPr lang="ru-RU" sz="2400" dirty="0">
                <a:solidFill>
                  <a:schemeClr val="tx1"/>
                </a:solidFill>
              </a:rPr>
              <a:t>С</a:t>
            </a:r>
            <a:r>
              <a:rPr lang="ru-RU" sz="2400" dirty="0" smtClean="0">
                <a:solidFill>
                  <a:schemeClr val="tx1"/>
                </a:solidFill>
              </a:rPr>
              <a:t>набжение </a:t>
            </a:r>
            <a:r>
              <a:rPr lang="ru-RU" sz="2400" dirty="0">
                <a:solidFill>
                  <a:schemeClr val="tx1"/>
                </a:solidFill>
              </a:rPr>
              <a:t>товарами народного потребления и иными специальными </a:t>
            </a:r>
            <a:r>
              <a:rPr lang="ru-RU" sz="2400" dirty="0" smtClean="0">
                <a:solidFill>
                  <a:schemeClr val="tx1"/>
                </a:solidFill>
              </a:rPr>
              <a:t>изделиями</a:t>
            </a:r>
          </a:p>
          <a:p>
            <a:pPr marL="342900" indent="-342900" algn="just">
              <a:buFont typeface="Arial" panose="020B0604020202020204" pitchFamily="34" charset="0"/>
              <a:buChar char="•"/>
            </a:pPr>
            <a:r>
              <a:rPr lang="ru-RU" sz="2400" dirty="0">
                <a:solidFill>
                  <a:schemeClr val="tx1"/>
                </a:solidFill>
              </a:rPr>
              <a:t>М</a:t>
            </a:r>
            <a:r>
              <a:rPr lang="ru-RU" sz="2400" dirty="0" smtClean="0">
                <a:solidFill>
                  <a:schemeClr val="tx1"/>
                </a:solidFill>
              </a:rPr>
              <a:t>едицинское </a:t>
            </a:r>
            <a:r>
              <a:rPr lang="ru-RU" sz="2400" dirty="0" smtClean="0">
                <a:solidFill>
                  <a:schemeClr val="tx1"/>
                </a:solidFill>
              </a:rPr>
              <a:t>обслуживание</a:t>
            </a:r>
          </a:p>
          <a:p>
            <a:pPr marL="342900" indent="-342900" algn="just">
              <a:buFont typeface="Arial" panose="020B0604020202020204" pitchFamily="34" charset="0"/>
              <a:buChar char="•"/>
            </a:pPr>
            <a:endParaRPr lang="ru-RU" sz="1800" dirty="0">
              <a:solidFill>
                <a:schemeClr val="tx1"/>
              </a:solidFill>
            </a:endParaRPr>
          </a:p>
          <a:p>
            <a:pPr algn="just"/>
            <a:endParaRPr lang="ru-RU" sz="1800" dirty="0">
              <a:solidFill>
                <a:schemeClr val="tx1"/>
              </a:solidFill>
            </a:endParaRPr>
          </a:p>
          <a:p>
            <a:pPr algn="just"/>
            <a:r>
              <a:rPr lang="ru-RU" sz="2400" b="1" i="1" dirty="0">
                <a:solidFill>
                  <a:schemeClr val="tx1"/>
                </a:solidFill>
              </a:rPr>
              <a:t>Льготы преобразовались в социальные услуги и денежные </a:t>
            </a:r>
            <a:r>
              <a:rPr lang="ru-RU" sz="2400" b="1" i="1" dirty="0" smtClean="0">
                <a:solidFill>
                  <a:schemeClr val="tx1"/>
                </a:solidFill>
              </a:rPr>
              <a:t>выплаты</a:t>
            </a:r>
          </a:p>
          <a:p>
            <a:pPr algn="just"/>
            <a:endParaRPr lang="ru-RU" sz="2400" b="1" i="1" dirty="0">
              <a:solidFill>
                <a:schemeClr val="tx1"/>
              </a:solidFill>
            </a:endParaRPr>
          </a:p>
          <a:p>
            <a:pPr algn="just"/>
            <a:r>
              <a:rPr lang="ru-RU" sz="1600" i="1" dirty="0">
                <a:solidFill>
                  <a:schemeClr val="tx1"/>
                </a:solidFill>
              </a:rPr>
              <a:t>Федеральный закон от 22 августа 2004 г. № 122-ФЗ "О внесении изменений в законодательные акты Российской Федерации и признании утратившими силу некоторых законодательных актов Российской Федерации в связи с принятием федеральных законов "О внесении изменений и дополнений в Федеральный закон "Об общих принципах организации законодательных (представительных) и исполнительных органов государственной власти субъектов Российской Федерации" и "Об общих принципах организации местного самоуправления в Российской Федерации</a:t>
            </a:r>
          </a:p>
          <a:p>
            <a:pPr algn="just"/>
            <a:endParaRPr lang="ru-RU" sz="2000" b="1" i="1" dirty="0">
              <a:solidFill>
                <a:schemeClr val="tx1"/>
              </a:solidFill>
            </a:endParaRPr>
          </a:p>
        </p:txBody>
      </p:sp>
    </p:spTree>
    <p:extLst>
      <p:ext uri="{BB962C8B-B14F-4D97-AF65-F5344CB8AC3E}">
        <p14:creationId xmlns:p14="http://schemas.microsoft.com/office/powerpoint/2010/main" val="28515361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42"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124" y="0"/>
            <a:ext cx="7078676" cy="9753600"/>
          </a:xfrm>
          <a:prstGeom prst="rect">
            <a:avLst/>
          </a:prstGeom>
        </p:spPr>
      </p:pic>
      <p:sp>
        <p:nvSpPr>
          <p:cNvPr id="5" name="Прямоугольная выноска 4"/>
          <p:cNvSpPr/>
          <p:nvPr/>
        </p:nvSpPr>
        <p:spPr>
          <a:xfrm>
            <a:off x="1" y="0"/>
            <a:ext cx="5926123" cy="9756000"/>
          </a:xfrm>
          <a:prstGeom prst="wedgeRectCallout">
            <a:avLst>
              <a:gd name="adj1" fmla="val 96348"/>
              <a:gd name="adj2" fmla="val 2934"/>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b="1" dirty="0">
                <a:solidFill>
                  <a:schemeClr val="tx1"/>
                </a:solidFill>
                <a:effectLst>
                  <a:outerShdw blurRad="38100" dist="38100" dir="2700000" algn="tl">
                    <a:srgbClr val="000000">
                      <a:alpha val="43137"/>
                    </a:srgbClr>
                  </a:outerShdw>
                </a:effectLst>
              </a:rPr>
              <a:t>А. А. </a:t>
            </a:r>
            <a:r>
              <a:rPr lang="ru-RU" b="1" dirty="0" smtClean="0">
                <a:solidFill>
                  <a:schemeClr val="tx1"/>
                </a:solidFill>
                <a:effectLst>
                  <a:outerShdw blurRad="38100" dist="38100" dir="2700000" algn="tl">
                    <a:srgbClr val="000000">
                      <a:alpha val="43137"/>
                    </a:srgbClr>
                  </a:outerShdw>
                </a:effectLst>
              </a:rPr>
              <a:t>Исаев: </a:t>
            </a:r>
            <a:r>
              <a:rPr lang="ru-RU" dirty="0">
                <a:solidFill>
                  <a:schemeClr val="tx1"/>
                </a:solidFill>
              </a:rPr>
              <a:t>«... благотворительность может обсуждаться и с точки зрения хозяйства. Каждый акт благотворительности сопровождается переходом из одних рук в другие определенных благ, определенного имущества»</a:t>
            </a:r>
            <a:endParaRPr kumimoji="0" lang="ru-RU" b="0" i="0" u="none" strike="noStrike" cap="none" spc="0" normalizeH="0" baseline="0" dirty="0">
              <a:ln>
                <a:noFill/>
              </a:ln>
              <a:solidFill>
                <a:schemeClr val="tx1"/>
              </a:solidFill>
              <a:effectLst/>
              <a:uFillTx/>
              <a:sym typeface="Helvetica Ligh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4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00251" y="3758943"/>
            <a:ext cx="12528645" cy="59946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marL="457200" indent="-457200" algn="l">
              <a:spcBef>
                <a:spcPts val="2000"/>
              </a:spcBef>
              <a:buSzPct val="100000"/>
              <a:buFont typeface="Arial" panose="020B0604020202020204" pitchFamily="34" charset="0"/>
              <a:buChar char="•"/>
              <a:defRPr sz="2100">
                <a:solidFill>
                  <a:srgbClr val="253957"/>
                </a:solidFill>
                <a:latin typeface="+mn-lt"/>
                <a:ea typeface="+mn-ea"/>
                <a:cs typeface="+mn-cs"/>
                <a:sym typeface="Arial Narrow"/>
              </a:defRPr>
            </a:pPr>
            <a:r>
              <a:rPr lang="ru-RU" sz="2800" b="1" dirty="0">
                <a:latin typeface="Arial Narrow" charset="0"/>
                <a:ea typeface="Arial Narrow" charset="0"/>
                <a:cs typeface="Arial Narrow" charset="0"/>
              </a:rPr>
              <a:t>Императорское человеколюбивое </a:t>
            </a:r>
            <a:r>
              <a:rPr lang="ru-RU" sz="2800" b="1" dirty="0" smtClean="0">
                <a:latin typeface="Arial Narrow" charset="0"/>
                <a:ea typeface="Arial Narrow" charset="0"/>
                <a:cs typeface="Arial Narrow" charset="0"/>
              </a:rPr>
              <a:t>общество</a:t>
            </a:r>
          </a:p>
          <a:p>
            <a:pPr marL="457200" indent="-457200" algn="l">
              <a:spcBef>
                <a:spcPts val="2000"/>
              </a:spcBef>
              <a:buSzPct val="100000"/>
              <a:buFont typeface="Arial" panose="020B0604020202020204" pitchFamily="34" charset="0"/>
              <a:buChar char="•"/>
              <a:defRPr sz="2100">
                <a:solidFill>
                  <a:srgbClr val="253957"/>
                </a:solidFill>
                <a:latin typeface="+mn-lt"/>
                <a:ea typeface="+mn-ea"/>
                <a:cs typeface="+mn-cs"/>
                <a:sym typeface="Arial Narrow"/>
              </a:defRPr>
            </a:pPr>
            <a:r>
              <a:rPr lang="ru-RU" sz="2800" b="1" dirty="0" smtClean="0">
                <a:latin typeface="Arial Narrow" charset="0"/>
                <a:ea typeface="Arial Narrow" charset="0"/>
                <a:cs typeface="Arial Narrow" charset="0"/>
              </a:rPr>
              <a:t>Ведомство </a:t>
            </a:r>
            <a:r>
              <a:rPr lang="ru-RU" sz="2800" b="1" dirty="0">
                <a:latin typeface="Arial Narrow" charset="0"/>
                <a:ea typeface="Arial Narrow" charset="0"/>
                <a:cs typeface="Arial Narrow" charset="0"/>
              </a:rPr>
              <a:t>учреждений </a:t>
            </a:r>
            <a:r>
              <a:rPr lang="ru-RU" sz="2800" b="1" dirty="0" smtClean="0">
                <a:latin typeface="Arial Narrow" charset="0"/>
                <a:ea typeface="Arial Narrow" charset="0"/>
                <a:cs typeface="Arial Narrow" charset="0"/>
              </a:rPr>
              <a:t> Императрицы </a:t>
            </a:r>
            <a:r>
              <a:rPr lang="ru-RU" sz="2800" b="1" dirty="0">
                <a:latin typeface="Arial Narrow" charset="0"/>
                <a:ea typeface="Arial Narrow" charset="0"/>
                <a:cs typeface="Arial Narrow" charset="0"/>
              </a:rPr>
              <a:t>Марии</a:t>
            </a:r>
            <a:r>
              <a:rPr lang="ru-RU" sz="2800" dirty="0" smtClean="0">
                <a:latin typeface="Arial Narrow" charset="0"/>
                <a:ea typeface="Arial Narrow" charset="0"/>
                <a:cs typeface="Arial Narrow" charset="0"/>
              </a:rPr>
              <a:t>:</a:t>
            </a:r>
          </a:p>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r>
              <a:rPr lang="ru-RU" dirty="0">
                <a:solidFill>
                  <a:schemeClr val="tx1"/>
                </a:solidFill>
                <a:latin typeface="Arial Narrow" charset="0"/>
                <a:ea typeface="Arial Narrow" charset="0"/>
                <a:cs typeface="Arial Narrow" charset="0"/>
              </a:rPr>
              <a:t>П</a:t>
            </a:r>
            <a:r>
              <a:rPr lang="ru-RU" dirty="0" smtClean="0">
                <a:solidFill>
                  <a:schemeClr val="tx1"/>
                </a:solidFill>
                <a:latin typeface="Arial Narrow" charset="0"/>
                <a:ea typeface="Arial Narrow" charset="0"/>
                <a:cs typeface="Arial Narrow" charset="0"/>
              </a:rPr>
              <a:t>о </a:t>
            </a:r>
            <a:r>
              <a:rPr lang="ru-RU" dirty="0">
                <a:solidFill>
                  <a:schemeClr val="tx1"/>
                </a:solidFill>
                <a:latin typeface="Arial Narrow" charset="0"/>
                <a:ea typeface="Arial Narrow" charset="0"/>
                <a:cs typeface="Arial Narrow" charset="0"/>
              </a:rPr>
              <a:t>данным 1901 года – 428 детских приютов; по данным 1909 г. «В Петербургском и Московском воспитательных домах призревалось на 1 января соответственно 26.440 и 25.959 питомцев. В больницах и лечебницах в 1909 г. воспользовалось помощью 54.486 стационарных и 550.306 амбулаторных больных (сделавших более 1,6 млн. посещений). В богадельнях и домах призрения жили 5.022 престарелых, в детских учреждениях 25.128 детей. Разная помощь (предоставлением общежития, доставлением занятий, снабжением одеждой, обувью, дровами, пищей, денежным пособием) была оказана 24.748 чел. Всего же в 1909 г. на попечении находилось 710.252 лица обоего пола, и расходы на помощь им составили более 10 млн. руб. (10.621.240 руб. 25 коп.).</a:t>
            </a: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pic>
        <p:nvPicPr>
          <p:cNvPr id="149"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87397" y="1688070"/>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«Благотворительная Россия»</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87398" y="2936462"/>
            <a:ext cx="11430001" cy="7931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1. Добровольные общества, в том числе:</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Кафедра финансового, налогового и таможенного права НИУ ВШЭ</a:t>
            </a:r>
          </a:p>
        </p:txBody>
      </p:sp>
      <p:sp>
        <p:nvSpPr>
          <p:cNvPr id="2" name="Стрелка вправо 1"/>
          <p:cNvSpPr/>
          <p:nvPr/>
        </p:nvSpPr>
        <p:spPr>
          <a:xfrm>
            <a:off x="4421529" y="5393802"/>
            <a:ext cx="2257063" cy="486137"/>
          </a:xfrm>
          <a:prstGeom prst="right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4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00251" y="4034530"/>
            <a:ext cx="12528645" cy="5719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pic>
        <p:nvPicPr>
          <p:cNvPr id="149"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«Благотворительная Россия»</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87398" y="2936462"/>
            <a:ext cx="11430001" cy="7931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2. Приказы общественного призрения</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Кафедра финансового, налогового и таможенного права НИУ ВШЭ</a:t>
            </a:r>
          </a:p>
        </p:txBody>
      </p:sp>
      <p:sp>
        <p:nvSpPr>
          <p:cNvPr id="11" name="Заголовок основного текста"/>
          <p:cNvSpPr txBox="1"/>
          <p:nvPr/>
        </p:nvSpPr>
        <p:spPr>
          <a:xfrm>
            <a:off x="787397" y="3868395"/>
            <a:ext cx="11430001" cy="972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3. </a:t>
            </a:r>
            <a:r>
              <a:rPr lang="ru-RU" dirty="0"/>
              <a:t>Комитеты о нищих (комитеты для разбора и призрения просящих милостыню);</a:t>
            </a:r>
            <a:endParaRPr dirty="0">
              <a:latin typeface="Arial Narrow" charset="0"/>
              <a:ea typeface="Arial Narrow" charset="0"/>
              <a:cs typeface="Arial Narrow" charset="0"/>
            </a:endParaRPr>
          </a:p>
        </p:txBody>
      </p:sp>
      <p:sp>
        <p:nvSpPr>
          <p:cNvPr id="12" name="Заголовок основного текста"/>
          <p:cNvSpPr txBox="1"/>
          <p:nvPr/>
        </p:nvSpPr>
        <p:spPr>
          <a:xfrm>
            <a:off x="787396" y="4841524"/>
            <a:ext cx="11430001" cy="972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4</a:t>
            </a:r>
            <a:r>
              <a:rPr lang="ru-RU" dirty="0" smtClean="0">
                <a:latin typeface="Arial Narrow" charset="0"/>
                <a:ea typeface="Arial Narrow" charset="0"/>
                <a:cs typeface="Arial Narrow" charset="0"/>
              </a:rPr>
              <a:t>. </a:t>
            </a:r>
            <a:r>
              <a:rPr lang="ru-RU" dirty="0"/>
              <a:t>Церковноприходские попечительства </a:t>
            </a:r>
            <a:r>
              <a:rPr lang="ru-RU" sz="2400" dirty="0">
                <a:solidFill>
                  <a:schemeClr val="tx1"/>
                </a:solidFill>
              </a:rPr>
              <a:t>(выборка 1901 году по 63 епархиям - 19108 приходских попечительства)</a:t>
            </a:r>
            <a:endParaRPr sz="2400" dirty="0">
              <a:solidFill>
                <a:schemeClr val="tx1"/>
              </a:solidFill>
              <a:latin typeface="Arial Narrow" charset="0"/>
              <a:ea typeface="Arial Narrow" charset="0"/>
              <a:cs typeface="Arial Narrow" charset="0"/>
            </a:endParaRPr>
          </a:p>
        </p:txBody>
      </p:sp>
      <p:sp>
        <p:nvSpPr>
          <p:cNvPr id="13" name="Заголовок основного текста"/>
          <p:cNvSpPr txBox="1"/>
          <p:nvPr/>
        </p:nvSpPr>
        <p:spPr>
          <a:xfrm>
            <a:off x="849572" y="5825117"/>
            <a:ext cx="11430001" cy="972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5. </a:t>
            </a:r>
            <a:r>
              <a:rPr lang="ru-RU" dirty="0"/>
              <a:t>Благотворительные фонды земств и городов </a:t>
            </a:r>
            <a:r>
              <a:rPr lang="ru-RU" dirty="0">
                <a:solidFill>
                  <a:schemeClr val="tx1"/>
                </a:solidFill>
              </a:rPr>
              <a:t>(из капиталов бывших приказов общественного призрения)</a:t>
            </a:r>
            <a:r>
              <a:rPr lang="ru-RU" dirty="0" smtClean="0">
                <a:solidFill>
                  <a:schemeClr val="tx1"/>
                </a:solidFill>
                <a:latin typeface="Arial Narrow" charset="0"/>
                <a:ea typeface="Arial Narrow" charset="0"/>
                <a:cs typeface="Arial Narrow" charset="0"/>
              </a:rPr>
              <a:t> </a:t>
            </a:r>
            <a:endParaRPr dirty="0">
              <a:solidFill>
                <a:schemeClr val="tx1"/>
              </a:solidFill>
              <a:latin typeface="Arial Narrow" charset="0"/>
              <a:ea typeface="Arial Narrow" charset="0"/>
              <a:cs typeface="Arial Narrow" charset="0"/>
            </a:endParaRPr>
          </a:p>
        </p:txBody>
      </p:sp>
      <p:sp>
        <p:nvSpPr>
          <p:cNvPr id="14" name="Заголовок основного текста"/>
          <p:cNvSpPr txBox="1"/>
          <p:nvPr/>
        </p:nvSpPr>
        <p:spPr>
          <a:xfrm>
            <a:off x="849572" y="6813191"/>
            <a:ext cx="11430001" cy="972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6</a:t>
            </a:r>
            <a:r>
              <a:rPr lang="ru-RU" dirty="0" smtClean="0">
                <a:latin typeface="Arial Narrow" charset="0"/>
                <a:ea typeface="Arial Narrow" charset="0"/>
                <a:cs typeface="Arial Narrow" charset="0"/>
              </a:rPr>
              <a:t>. </a:t>
            </a:r>
            <a:r>
              <a:rPr lang="ru-RU" dirty="0"/>
              <a:t>Учреждения государственных министерств </a:t>
            </a:r>
            <a:r>
              <a:rPr lang="ru-RU" dirty="0">
                <a:solidFill>
                  <a:schemeClr val="tx1"/>
                </a:solidFill>
              </a:rPr>
              <a:t>(например, общества </a:t>
            </a:r>
            <a:r>
              <a:rPr lang="ru-RU" dirty="0" smtClean="0">
                <a:solidFill>
                  <a:schemeClr val="tx1"/>
                </a:solidFill>
              </a:rPr>
              <a:t>трезвости)</a:t>
            </a:r>
            <a:endParaRPr dirty="0">
              <a:solidFill>
                <a:schemeClr val="tx1"/>
              </a:solidFill>
              <a:latin typeface="Arial Narrow" charset="0"/>
              <a:ea typeface="Arial Narrow" charset="0"/>
              <a:cs typeface="Arial Narrow" charset="0"/>
            </a:endParaRPr>
          </a:p>
        </p:txBody>
      </p:sp>
      <p:sp>
        <p:nvSpPr>
          <p:cNvPr id="15" name="Заголовок основного текста"/>
          <p:cNvSpPr txBox="1"/>
          <p:nvPr/>
        </p:nvSpPr>
        <p:spPr>
          <a:xfrm>
            <a:off x="849572" y="7797154"/>
            <a:ext cx="11430001" cy="972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7</a:t>
            </a:r>
            <a:r>
              <a:rPr lang="ru-RU" dirty="0" smtClean="0">
                <a:latin typeface="Arial Narrow" charset="0"/>
                <a:ea typeface="Arial Narrow" charset="0"/>
                <a:cs typeface="Arial Narrow" charset="0"/>
              </a:rPr>
              <a:t>. </a:t>
            </a:r>
            <a:r>
              <a:rPr lang="ru-RU" dirty="0"/>
              <a:t>Иные </a:t>
            </a:r>
            <a:r>
              <a:rPr lang="ru-RU" dirty="0">
                <a:solidFill>
                  <a:schemeClr val="tx1"/>
                </a:solidFill>
              </a:rPr>
              <a:t>(учреждения для призрения глухонемых, несовершеннолетних преступников, народные </a:t>
            </a:r>
            <a:r>
              <a:rPr lang="ru-RU" dirty="0" smtClean="0">
                <a:solidFill>
                  <a:schemeClr val="tx1"/>
                </a:solidFill>
              </a:rPr>
              <a:t>столовые...)</a:t>
            </a:r>
            <a:endParaRPr dirty="0">
              <a:solidFill>
                <a:schemeClr val="tx1"/>
              </a:solidFill>
              <a:latin typeface="Arial Narrow" charset="0"/>
              <a:ea typeface="Arial Narrow" charset="0"/>
              <a:cs typeface="Arial Narrow" charset="0"/>
            </a:endParaRPr>
          </a:p>
        </p:txBody>
      </p:sp>
    </p:spTree>
    <p:extLst>
      <p:ext uri="{BB962C8B-B14F-4D97-AF65-F5344CB8AC3E}">
        <p14:creationId xmlns:p14="http://schemas.microsoft.com/office/powerpoint/2010/main" val="22269677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4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00251" y="4034530"/>
            <a:ext cx="12528645" cy="5719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pic>
        <p:nvPicPr>
          <p:cNvPr id="149"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«Благотворительная Россия»</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87398" y="2936462"/>
            <a:ext cx="11430001" cy="30003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8</a:t>
            </a:r>
            <a:r>
              <a:rPr lang="ru-RU" dirty="0">
                <a:latin typeface="Arial Narrow" charset="0"/>
                <a:ea typeface="Arial Narrow" charset="0"/>
                <a:cs typeface="Arial Narrow" charset="0"/>
              </a:rPr>
              <a:t>. Обязательное страхование рабочих </a:t>
            </a:r>
            <a:r>
              <a:rPr lang="ru-RU" sz="2800" i="1" dirty="0">
                <a:solidFill>
                  <a:schemeClr val="tx1"/>
                </a:solidFill>
                <a:latin typeface="Arial Narrow" charset="0"/>
                <a:ea typeface="Arial Narrow" charset="0"/>
                <a:cs typeface="Arial Narrow" charset="0"/>
              </a:rPr>
              <a:t>(Закон 1903 года «О вознаграждении граждан, потерпевших вследствие несчастного случая, рабочих и служащих, а равно членов их семейств на предприятиях фабрично-заводской, горной и горнозаводской промышленности»; Закон 1912 года «О страховании рабочих на случай болезни и несчастных случаев»). </a:t>
            </a:r>
            <a:endParaRPr sz="2800" i="1" dirty="0">
              <a:solidFill>
                <a:schemeClr val="tx1"/>
              </a:solidFill>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Кафедра финансового, налогового и таможенного права НИУ ВШЭ</a:t>
            </a:r>
          </a:p>
        </p:txBody>
      </p:sp>
      <p:sp>
        <p:nvSpPr>
          <p:cNvPr id="16" name="Прямоугольник 15"/>
          <p:cNvSpPr/>
          <p:nvPr/>
        </p:nvSpPr>
        <p:spPr>
          <a:xfrm>
            <a:off x="459782" y="6419354"/>
            <a:ext cx="12369114" cy="2872581"/>
          </a:xfrm>
          <a:prstGeom prst="rect">
            <a:avLst/>
          </a:prstGeom>
          <a:solidFill>
            <a:schemeClr val="accent3">
              <a:lumMod val="20000"/>
              <a:lumOff val="80000"/>
            </a:schemeClr>
          </a:solidFill>
          <a:ln w="28575"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3000" dirty="0">
                <a:solidFill>
                  <a:schemeClr val="tx1"/>
                </a:solidFill>
              </a:rPr>
              <a:t>В 1902 году существовало 19 тыс. благотворительных заведений с капиталом в 268 миллионов рублей, по другим данным – 11 040 благотворительных учреждений, 19 108 приходских попечительских советов, подсчеты этого же периода говорят, что на каждые 100 тыс. жителей европейской части России приходилось 6 благотворительных учреждений</a:t>
            </a:r>
          </a:p>
        </p:txBody>
      </p:sp>
    </p:spTree>
    <p:extLst>
      <p:ext uri="{BB962C8B-B14F-4D97-AF65-F5344CB8AC3E}">
        <p14:creationId xmlns:p14="http://schemas.microsoft.com/office/powerpoint/2010/main" val="397725017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56"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88470"/>
            <a:ext cx="11430002" cy="12288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smtClean="0">
                <a:latin typeface="Arial Narrow" charset="0"/>
                <a:ea typeface="Arial Narrow" charset="0"/>
                <a:cs typeface="Arial Narrow" charset="0"/>
              </a:rPr>
              <a:t>От </a:t>
            </a:r>
            <a:r>
              <a:rPr lang="ru-RU" sz="4000" b="1" dirty="0">
                <a:latin typeface="Arial Narrow" charset="0"/>
                <a:ea typeface="Arial Narrow" charset="0"/>
                <a:cs typeface="Arial Narrow" charset="0"/>
              </a:rPr>
              <a:t>благотворительности к социальным расходам бюджета (этапы развития)</a:t>
            </a:r>
            <a:endParaRPr sz="4000"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Кафедра финансового, налогового и таможенного права НИУ ВШЭ</a:t>
            </a:r>
            <a:endParaRPr dirty="0">
              <a:latin typeface="Arial Narrow" charset="0"/>
              <a:ea typeface="Arial Narrow" charset="0"/>
              <a:cs typeface="Arial Narrow" charset="0"/>
            </a:endParaRPr>
          </a:p>
        </p:txBody>
      </p:sp>
      <p:sp>
        <p:nvSpPr>
          <p:cNvPr id="4" name="Скругленный прямоугольник 3"/>
          <p:cNvSpPr/>
          <p:nvPr/>
        </p:nvSpPr>
        <p:spPr>
          <a:xfrm>
            <a:off x="289013" y="3030964"/>
            <a:ext cx="12608121" cy="3600000"/>
          </a:xfrm>
          <a:prstGeom prst="roundRect">
            <a:avLst/>
          </a:prstGeom>
          <a:solidFill>
            <a:schemeClr val="bg1"/>
          </a:solidFill>
          <a:ln w="28575" cap="flat">
            <a:solidFill>
              <a:schemeClr val="accent3">
                <a:lumMod val="60000"/>
                <a:lumOff val="4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2400" dirty="0">
                <a:solidFill>
                  <a:schemeClr val="bg2">
                    <a:lumMod val="25000"/>
                  </a:schemeClr>
                </a:solidFill>
              </a:rPr>
              <a:t>1. </a:t>
            </a:r>
            <a:r>
              <a:rPr lang="ru-RU" sz="2400" b="1" dirty="0">
                <a:solidFill>
                  <a:srgbClr val="253957"/>
                </a:solidFill>
                <a:latin typeface="Helvetica Light"/>
              </a:rPr>
              <a:t>О</a:t>
            </a:r>
            <a:r>
              <a:rPr lang="ru-RU" sz="2400" b="1" dirty="0" smtClean="0">
                <a:solidFill>
                  <a:srgbClr val="253957"/>
                </a:solidFill>
                <a:latin typeface="Helvetica Light"/>
                <a:ea typeface="Arial Narrow" charset="0"/>
                <a:cs typeface="Arial Narrow" charset="0"/>
              </a:rPr>
              <a:t>т </a:t>
            </a:r>
            <a:r>
              <a:rPr lang="ru-RU" sz="2400" b="1" dirty="0" err="1" smtClean="0">
                <a:solidFill>
                  <a:srgbClr val="253957"/>
                </a:solidFill>
                <a:latin typeface="Helvetica Light"/>
                <a:ea typeface="Arial Narrow" charset="0"/>
                <a:cs typeface="Arial Narrow" charset="0"/>
              </a:rPr>
              <a:t>нищелюбия</a:t>
            </a:r>
            <a:r>
              <a:rPr lang="ru-RU" sz="2400" b="1" dirty="0" smtClean="0">
                <a:solidFill>
                  <a:srgbClr val="253957"/>
                </a:solidFill>
                <a:latin typeface="Helvetica Light"/>
                <a:ea typeface="Arial Narrow" charset="0"/>
                <a:cs typeface="Arial Narrow" charset="0"/>
              </a:rPr>
              <a:t> к государственному призрению</a:t>
            </a:r>
          </a:p>
          <a:p>
            <a:pPr marL="342900" indent="-342900" algn="just">
              <a:buFont typeface="Arial" panose="020B0604020202020204" pitchFamily="34" charset="0"/>
              <a:buChar char="•"/>
            </a:pPr>
            <a:r>
              <a:rPr lang="ru-RU" sz="2400" dirty="0" smtClean="0">
                <a:solidFill>
                  <a:schemeClr val="bg2">
                    <a:lumMod val="25000"/>
                  </a:schemeClr>
                </a:solidFill>
              </a:rPr>
              <a:t>личная </a:t>
            </a:r>
            <a:r>
              <a:rPr lang="ru-RU" sz="2400" dirty="0">
                <a:solidFill>
                  <a:schemeClr val="bg2">
                    <a:lumMod val="25000"/>
                  </a:schemeClr>
                </a:solidFill>
              </a:rPr>
              <a:t>милостыня; </a:t>
            </a:r>
            <a:endParaRPr lang="ru-RU" sz="2400" dirty="0" smtClean="0">
              <a:solidFill>
                <a:schemeClr val="bg2">
                  <a:lumMod val="25000"/>
                </a:schemeClr>
              </a:solidFill>
            </a:endParaRPr>
          </a:p>
          <a:p>
            <a:pPr marL="342900" indent="-342900" algn="just">
              <a:buFont typeface="Arial" panose="020B0604020202020204" pitchFamily="34" charset="0"/>
              <a:buChar char="•"/>
            </a:pPr>
            <a:r>
              <a:rPr lang="ru-RU" sz="2400" dirty="0" smtClean="0">
                <a:solidFill>
                  <a:schemeClr val="bg2">
                    <a:lumMod val="25000"/>
                  </a:schemeClr>
                </a:solidFill>
              </a:rPr>
              <a:t>государственные </a:t>
            </a:r>
            <a:r>
              <a:rPr lang="ru-RU" sz="2400" dirty="0">
                <a:solidFill>
                  <a:schemeClr val="bg2">
                    <a:lumMod val="25000"/>
                  </a:schemeClr>
                </a:solidFill>
              </a:rPr>
              <a:t>репрессии в отношении профессиональных </a:t>
            </a:r>
            <a:r>
              <a:rPr lang="ru-RU" sz="2400" dirty="0" smtClean="0">
                <a:solidFill>
                  <a:schemeClr val="bg2">
                    <a:lumMod val="25000"/>
                  </a:schemeClr>
                </a:solidFill>
              </a:rPr>
              <a:t>нищих;</a:t>
            </a:r>
          </a:p>
          <a:p>
            <a:pPr marL="342900" indent="-342900" algn="just">
              <a:buFont typeface="Arial" panose="020B0604020202020204" pitchFamily="34" charset="0"/>
              <a:buChar char="•"/>
            </a:pPr>
            <a:r>
              <a:rPr lang="ru-RU" sz="2400" dirty="0" smtClean="0">
                <a:solidFill>
                  <a:schemeClr val="bg2">
                    <a:lumMod val="25000"/>
                  </a:schemeClr>
                </a:solidFill>
              </a:rPr>
              <a:t>сознание </a:t>
            </a:r>
            <a:r>
              <a:rPr lang="ru-RU" sz="2400" dirty="0">
                <a:solidFill>
                  <a:schemeClr val="bg2">
                    <a:lumMod val="25000"/>
                  </a:schemeClr>
                </a:solidFill>
              </a:rPr>
              <a:t>общественного долга и специализация благотворительной деятельности по видам и формам, в том числе:</a:t>
            </a:r>
          </a:p>
          <a:p>
            <a:pPr marL="342900" indent="-342900" algn="just">
              <a:buFont typeface="Wingdings" panose="05000000000000000000" pitchFamily="2" charset="2"/>
              <a:buChar char="Ø"/>
            </a:pPr>
            <a:r>
              <a:rPr lang="ru-RU" sz="2400" dirty="0" smtClean="0">
                <a:solidFill>
                  <a:schemeClr val="bg2">
                    <a:lumMod val="25000"/>
                  </a:schemeClr>
                </a:solidFill>
              </a:rPr>
              <a:t>гамбургская </a:t>
            </a:r>
            <a:r>
              <a:rPr lang="ru-RU" sz="2400" dirty="0">
                <a:solidFill>
                  <a:schemeClr val="bg2">
                    <a:lumMod val="25000"/>
                  </a:schemeClr>
                </a:solidFill>
              </a:rPr>
              <a:t>и </a:t>
            </a:r>
            <a:r>
              <a:rPr lang="ru-RU" sz="2400" dirty="0" err="1">
                <a:solidFill>
                  <a:schemeClr val="bg2">
                    <a:lumMod val="25000"/>
                  </a:schemeClr>
                </a:solidFill>
              </a:rPr>
              <a:t>эберфельдская</a:t>
            </a:r>
            <a:r>
              <a:rPr lang="ru-RU" sz="2400" dirty="0">
                <a:solidFill>
                  <a:schemeClr val="bg2">
                    <a:lumMod val="25000"/>
                  </a:schemeClr>
                </a:solidFill>
              </a:rPr>
              <a:t> </a:t>
            </a:r>
            <a:r>
              <a:rPr lang="ru-RU" sz="2400" dirty="0" smtClean="0">
                <a:solidFill>
                  <a:schemeClr val="bg2">
                    <a:lumMod val="25000"/>
                  </a:schemeClr>
                </a:solidFill>
              </a:rPr>
              <a:t>система </a:t>
            </a:r>
            <a:r>
              <a:rPr lang="ru-RU" sz="2400" dirty="0">
                <a:solidFill>
                  <a:schemeClr val="bg2">
                    <a:lumMod val="25000"/>
                  </a:schemeClr>
                </a:solidFill>
              </a:rPr>
              <a:t>(в Западной Европе)</a:t>
            </a:r>
          </a:p>
          <a:p>
            <a:pPr marL="342900" indent="-342900" algn="just">
              <a:buFont typeface="Wingdings" panose="05000000000000000000" pitchFamily="2" charset="2"/>
              <a:buChar char="Ø"/>
            </a:pPr>
            <a:r>
              <a:rPr lang="ru-RU" sz="2400" dirty="0" smtClean="0">
                <a:solidFill>
                  <a:schemeClr val="bg2">
                    <a:lumMod val="25000"/>
                  </a:schemeClr>
                </a:solidFill>
              </a:rPr>
              <a:t>система </a:t>
            </a:r>
            <a:r>
              <a:rPr lang="ru-RU" sz="2400" dirty="0">
                <a:solidFill>
                  <a:schemeClr val="bg2">
                    <a:lumMod val="25000"/>
                  </a:schemeClr>
                </a:solidFill>
              </a:rPr>
              <a:t>государственного призрения (в России)</a:t>
            </a:r>
          </a:p>
          <a:p>
            <a:pPr marL="342900" indent="-342900" algn="just">
              <a:buFont typeface="Wingdings" panose="05000000000000000000" pitchFamily="2" charset="2"/>
              <a:buChar char="Ø"/>
            </a:pPr>
            <a:r>
              <a:rPr lang="ru-RU" sz="2400" dirty="0" smtClean="0">
                <a:solidFill>
                  <a:schemeClr val="bg2">
                    <a:lumMod val="25000"/>
                  </a:schemeClr>
                </a:solidFill>
              </a:rPr>
              <a:t>введение </a:t>
            </a:r>
            <a:r>
              <a:rPr lang="ru-RU" sz="2400" dirty="0">
                <a:solidFill>
                  <a:schemeClr val="bg2">
                    <a:lumMod val="25000"/>
                  </a:schemeClr>
                </a:solidFill>
              </a:rPr>
              <a:t>страховых платежей и обсуждение «налога на бедных» в комиссии К. К. Грота</a:t>
            </a:r>
          </a:p>
        </p:txBody>
      </p:sp>
      <p:sp>
        <p:nvSpPr>
          <p:cNvPr id="11" name="Скругленный прямоугольник 10"/>
          <p:cNvSpPr/>
          <p:nvPr/>
        </p:nvSpPr>
        <p:spPr>
          <a:xfrm>
            <a:off x="289013" y="6744633"/>
            <a:ext cx="12608121" cy="2905760"/>
          </a:xfrm>
          <a:prstGeom prst="roundRect">
            <a:avLst/>
          </a:prstGeom>
          <a:solidFill>
            <a:schemeClr val="bg1"/>
          </a:solidFill>
          <a:ln w="28575"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2400" dirty="0">
                <a:solidFill>
                  <a:schemeClr val="bg2">
                    <a:lumMod val="25000"/>
                  </a:schemeClr>
                </a:solidFill>
                <a:latin typeface="+mj-lt"/>
                <a:ea typeface="+mj-ea"/>
                <a:cs typeface="+mj-cs"/>
              </a:rPr>
              <a:t>2. </a:t>
            </a:r>
            <a:r>
              <a:rPr lang="ru-RU" sz="2400" b="1" dirty="0">
                <a:solidFill>
                  <a:srgbClr val="253957"/>
                </a:solidFill>
                <a:latin typeface="Helvetica Light"/>
              </a:rPr>
              <a:t>Советский период – от классовой борьбы к социальному обеспечению трудящихся</a:t>
            </a:r>
          </a:p>
          <a:p>
            <a:pPr algn="just"/>
            <a:r>
              <a:rPr lang="ru-RU" sz="2400" dirty="0">
                <a:solidFill>
                  <a:schemeClr val="bg2">
                    <a:lumMod val="25000"/>
                  </a:schemeClr>
                </a:solidFill>
                <a:latin typeface="+mj-lt"/>
                <a:ea typeface="+mj-ea"/>
                <a:cs typeface="+mj-cs"/>
              </a:rPr>
              <a:t>благотворительность – это «помощь, лицемерно оказываемая представителями господствующих классов эксплуататорского общества некоторой части неимущего населения с целью обмана трудящихся и отвлечения их от классовой борьбы», а в Союзе ССР «социалистический строй ликвидировал нужду, нищету и безработицу» .</a:t>
            </a:r>
          </a:p>
          <a:p>
            <a:pPr algn="just"/>
            <a:r>
              <a:rPr lang="ru-RU" sz="2000" i="1" dirty="0">
                <a:solidFill>
                  <a:schemeClr val="bg2">
                    <a:lumMod val="25000"/>
                  </a:schemeClr>
                </a:solidFill>
                <a:latin typeface="+mj-lt"/>
                <a:ea typeface="+mj-ea"/>
                <a:cs typeface="+mj-cs"/>
              </a:rPr>
              <a:t>(Большая советская энциклопедия, второе издание. Том 5. 1950 год.  С. 278-279)</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170</TotalTime>
  <Words>1072</Words>
  <Application>Microsoft Office PowerPoint</Application>
  <PresentationFormat>Произвольный</PresentationFormat>
  <Paragraphs>98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Arial Narrow</vt:lpstr>
      <vt:lpstr>Helvetica</vt:lpstr>
      <vt:lpstr>Helvetica Light</vt:lpstr>
      <vt:lpstr>Helvetica Neue</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Рамин</dc:creator>
  <cp:lastModifiedBy>Рамин</cp:lastModifiedBy>
  <cp:revision>13</cp:revision>
  <dcterms:modified xsi:type="dcterms:W3CDTF">2017-12-06T15:00:42Z</dcterms:modified>
</cp:coreProperties>
</file>