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96" r:id="rId4"/>
    <p:sldId id="301" r:id="rId5"/>
    <p:sldId id="311" r:id="rId6"/>
    <p:sldId id="310" r:id="rId7"/>
    <p:sldId id="300" r:id="rId8"/>
    <p:sldId id="25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6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82840" cy="22066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Кампания по борьбе с коррупцией в Советской России / CCCР в годы нэпа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57201" y="4468812"/>
            <a:ext cx="7315199" cy="148341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/>
                <a:cs typeface="ＭＳ Ｐゴシック"/>
              </a:rPr>
              <a:t>Орлов Игорь Борисович, д.и.н., проф.</a:t>
            </a: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/>
                <a:cs typeface="ＭＳ Ｐゴシック"/>
              </a:rPr>
              <a:t>департамент  политической науки факультета социальных наук</a:t>
            </a: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/>
                <a:cs typeface="ＭＳ Ｐゴシック"/>
              </a:rPr>
              <a:t>Национального исследовательского университета – Высшая школа экономики</a:t>
            </a:r>
          </a:p>
          <a:p>
            <a:pPr eaLnBrk="1" hangingPunct="1"/>
            <a:endParaRPr kumimoji="1" lang="ru-RU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/>
                <a:cs typeface="ＭＳ Ｐゴシック"/>
              </a:rPr>
              <a:t>					Москва – 23.11.2106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2016</a:t>
            </a:r>
          </a:p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www.hse.ru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000" y="156520"/>
            <a:ext cx="4567026" cy="57664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положения исследования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154" y="810883"/>
            <a:ext cx="5280532" cy="5779697"/>
          </a:xfrm>
        </p:spPr>
        <p:txBody>
          <a:bodyPr/>
          <a:lstStyle/>
          <a:p>
            <a:pPr algn="just"/>
            <a:r>
              <a:rPr lang="ru-RU" sz="1400" b="1" dirty="0" smtClean="0"/>
              <a:t>Коррупция - не только криминальная проблема, сводимая к подкупу и взяточничеству. </a:t>
            </a:r>
          </a:p>
          <a:p>
            <a:pPr algn="just"/>
            <a:r>
              <a:rPr lang="ru-RU" sz="1400" b="1" dirty="0" smtClean="0"/>
              <a:t>Она является политическим, экономическим и социально-культурным явлением, предполагающим неправомерную эксплуатацию публичной власти в частных интересах. </a:t>
            </a:r>
          </a:p>
          <a:p>
            <a:pPr algn="just"/>
            <a:r>
              <a:rPr lang="ru-RU" sz="1400" b="1" dirty="0" smtClean="0"/>
              <a:t>Неспособность государства действовать в критические дни Февраля 1917 г. во многом была обусловлена коррупцией. </a:t>
            </a:r>
          </a:p>
          <a:p>
            <a:pPr algn="just"/>
            <a:r>
              <a:rPr lang="ru-RU" sz="1400" b="1" dirty="0" smtClean="0"/>
              <a:t>Взяточничество двадцатых годов можно рассматривать как форму приспособления аппарата к кардинально изменившимся и неустойчивым социально-экономическим реалиям нэпа. Если коррупционное перерождение части партийно-советской бюрократии вызывало активный протест в рабочей и крестьянской среде, то в широкой партийной массе постепенно формировалось вполне терпимое отношение к взяточничеству. </a:t>
            </a:r>
          </a:p>
          <a:p>
            <a:pPr algn="just"/>
            <a:r>
              <a:rPr lang="ru-RU" sz="1400" b="1" dirty="0" smtClean="0"/>
              <a:t>Существовавшая до начала нэпа система органов, участвовавших в борьбе с коррупцией (ВЧК, уголовный розыск, милиция, НК РКИ, НКЮ, суды и трибуналы) в новых условиях оказалась малоэффективной. С преобразованием в феврале 1922 г. органов ВЧК в ГПУ в его составе было создано специальное Экономическое управление (ЭКУ ГПУ), осуществляющее борьбу с крупными хищениями и взяточничеством. Аналогичные обязанности вменялись транспортному и особому отделам ГПУ.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26442" y="274638"/>
            <a:ext cx="3256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«Взятка – единственная русская конституция, которая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действовала при царе, но здравствует и ныне»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(Николай Бердяев)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ruspekh.ru/images/articles/15462/avatar.jpg"/>
          <p:cNvPicPr/>
          <p:nvPr/>
        </p:nvPicPr>
        <p:blipFill>
          <a:blip r:embed="rId2"/>
          <a:srcRect l="15060" r="15899" b="8448"/>
          <a:stretch>
            <a:fillRect/>
          </a:stretch>
        </p:blipFill>
        <p:spPr bwMode="auto">
          <a:xfrm>
            <a:off x="5717058" y="2417217"/>
            <a:ext cx="3165445" cy="305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52" y="148281"/>
            <a:ext cx="3674075" cy="37894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Источниковая база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654" y="650788"/>
            <a:ext cx="5008604" cy="5659395"/>
          </a:xfrm>
        </p:spPr>
        <p:txBody>
          <a:bodyPr/>
          <a:lstStyle/>
          <a:p>
            <a:pPr algn="ctr"/>
            <a:r>
              <a:rPr lang="ru-RU" sz="1800" b="1" dirty="0" smtClean="0"/>
              <a:t>ГА РФ: </a:t>
            </a:r>
            <a:r>
              <a:rPr lang="ru-RU" sz="1800" b="1" dirty="0"/>
              <a:t>документы </a:t>
            </a:r>
            <a:r>
              <a:rPr lang="ru-RU" sz="1800" b="1" dirty="0" smtClean="0"/>
              <a:t>НКВД </a:t>
            </a:r>
            <a:r>
              <a:rPr lang="ru-RU" sz="1800" b="1" dirty="0"/>
              <a:t>РСФСР (Ф. 393) и Комиссии по борьбе с взяточничеством при НКВД (Ф. </a:t>
            </a:r>
            <a:r>
              <a:rPr lang="ru-RU" sz="1800" b="1" dirty="0" smtClean="0"/>
              <a:t>9445).</a:t>
            </a:r>
          </a:p>
          <a:p>
            <a:pPr algn="ctr"/>
            <a:r>
              <a:rPr lang="ru-RU" sz="1800" b="1" dirty="0" smtClean="0"/>
              <a:t>РГАЭ: </a:t>
            </a:r>
            <a:r>
              <a:rPr lang="ru-RU" sz="1800" b="1" dirty="0"/>
              <a:t>документы Фонда </a:t>
            </a:r>
            <a:r>
              <a:rPr lang="ru-RU" sz="1800" b="1" dirty="0" smtClean="0"/>
              <a:t>ВСНХ (Ф. 3429), 7486 </a:t>
            </a:r>
            <a:r>
              <a:rPr lang="ru-RU" sz="1800" b="1" dirty="0"/>
              <a:t>Наркомата </a:t>
            </a:r>
            <a:r>
              <a:rPr lang="ru-RU" sz="1800" b="1" dirty="0" smtClean="0"/>
              <a:t>земледелия </a:t>
            </a:r>
            <a:r>
              <a:rPr lang="ru-RU" sz="1800" b="1" dirty="0"/>
              <a:t>СССР </a:t>
            </a:r>
            <a:r>
              <a:rPr lang="ru-RU" sz="1800" b="1" dirty="0" smtClean="0"/>
              <a:t>(Ф. 7486) и </a:t>
            </a:r>
            <a:r>
              <a:rPr lang="ru-RU" sz="1800" b="1" dirty="0"/>
              <a:t>архива «Крестьянской газеты (Ф. </a:t>
            </a:r>
            <a:r>
              <a:rPr lang="ru-RU" sz="1800" b="1" dirty="0" smtClean="0"/>
              <a:t>396).</a:t>
            </a:r>
          </a:p>
          <a:p>
            <a:pPr algn="ctr"/>
            <a:r>
              <a:rPr lang="ru-RU" sz="1800" b="1" dirty="0" smtClean="0"/>
              <a:t>РГАСПИ:  материалы Информационного отдела (Ф. 17. Оп. 15,16,32), Отдела агитации и пропаганды (Ф. 17. Оп. 60) ЦК ВКП(б), Оргбюро и Секретариата ЦК (Ф. 17. Оп. 112), Комиссии ЦК РКП(б) по пересмотру руководящих работников хозяйственных органов (Ф. 17. Оп. 70).</a:t>
            </a:r>
          </a:p>
          <a:p>
            <a:pPr algn="ctr"/>
            <a:r>
              <a:rPr lang="ru-RU" sz="1800" b="1" dirty="0" smtClean="0"/>
              <a:t>Советская периодическая печать, как центральная, так и региональная</a:t>
            </a:r>
            <a:r>
              <a:rPr lang="ru-RU" sz="1800" b="1" dirty="0"/>
              <a:t>. </a:t>
            </a:r>
            <a:r>
              <a:rPr lang="ru-RU" sz="1800" b="1" dirty="0" smtClean="0"/>
              <a:t>Но последние выборочные </a:t>
            </a:r>
            <a:r>
              <a:rPr lang="ru-RU" sz="1800" b="1" dirty="0"/>
              <a:t>данные о взяточничестве в открытой печати были опубликованы в 1928 г. </a:t>
            </a:r>
          </a:p>
          <a:p>
            <a:pPr algn="ctr"/>
            <a:r>
              <a:rPr lang="ru-RU" sz="1800" b="1" dirty="0" smtClean="0"/>
              <a:t>Публикации в эмигрантской печати.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12258" y="373445"/>
            <a:ext cx="3356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«… Если бы в России чиновники не брали взяток, жить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 стране было бы совершенно невозможно» (Александр Герцен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83" y="2405448"/>
            <a:ext cx="2726947" cy="35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2995"/>
            <a:ext cx="8229600" cy="38971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Кампания по борьбе с коррупцией (1922-1923 гг.): организационно-институциональные основания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612" y="815546"/>
            <a:ext cx="8655306" cy="5857103"/>
          </a:xfrm>
        </p:spPr>
        <p:txBody>
          <a:bodyPr/>
          <a:lstStyle/>
          <a:p>
            <a:pPr algn="just"/>
            <a:r>
              <a:rPr lang="ru-RU" sz="1300" b="1" dirty="0" smtClean="0"/>
              <a:t>В сентябре 1922 г. была образована специальная Комиссия </a:t>
            </a:r>
            <a:r>
              <a:rPr lang="ru-RU" sz="1300" b="1" dirty="0"/>
              <a:t>при СТО по борьбе с взяточничеством </a:t>
            </a:r>
            <a:r>
              <a:rPr lang="ru-RU" sz="1300" b="1" dirty="0" smtClean="0"/>
              <a:t>во главе с Ф.  Дзержинским.  Согласно Положению «О ведомственных комиссиях по борьбе с взяточничеством», комиссии наркоматов в центре подчинялись непосредственно Комиссии СТО. В свою очередь, комиссии областных и губернских органов ведомств находились в подчинении комиссий при Обэкосо и Губэкосо. Параллельно ведомственные комиссии на местах подчинялись соответствующим комиссиям своего наркомата. То есть существовал определенный параллелизм в работе государственных и партийных органов. Ведомственные комиссии состояли из 3-х лиц - председателя и 2-х членов («из лиц с безукоризненным прошлым и настоящим»). Собственного аппарата комиссии не имели, а пользовались существующими ведомственными аппаратами.</a:t>
            </a:r>
          </a:p>
          <a:p>
            <a:pPr algn="just"/>
            <a:r>
              <a:rPr lang="ru-RU" sz="1300" b="1" dirty="0" smtClean="0"/>
              <a:t>18 </a:t>
            </a:r>
            <a:r>
              <a:rPr lang="ru-RU" sz="1300" b="1" dirty="0"/>
              <a:t>января 1923 г. Н. Крыленко направил ведомственным комиссиям циркуляр, в котором сообщал, что «в связи с выполнением Комиссией при СТО по борьбе с взяточничеством основных задач» последней возбужден вопрос о расформировании и создании при СТО «небольшого руководящего органа – Бюро при СТО по борьбе с взяточничеством». На Бюро возлагалось «объединение окончательных работ по проверке личного состава, составление особых секретных списков, наблюдение за окончательным выполнением ведомственными Комиссиями организационных мер, направленных к искоренению взяточничества и право постепенной ликвидации ведомственных Комиссий по борьбе с взяточничеством</a:t>
            </a:r>
            <a:r>
              <a:rPr lang="ru-RU" sz="1300" b="1" dirty="0" smtClean="0"/>
              <a:t>» - до 1 апреля 1923 г. </a:t>
            </a:r>
          </a:p>
          <a:p>
            <a:pPr algn="just"/>
            <a:r>
              <a:rPr lang="ru-RU" sz="1300" b="1" dirty="0"/>
              <a:t>25 мая 1923 г. Совет труда и обороны по докладу Бюро по борьбе с взяточничеством принял не подлежащее публикации постановление за подписью заместителя председателя СТО А. Цурюпы, которым отмечалась успешная деятельность по борьбе с взяточничеством ведомственной комиссии при наркомате путей сообщения, удовлетворительная работа комиссий при РВСР, ВСНХ, наркоматах финансов, промышленности и торговли, труда, рабоче-крестьянской инспекции, здравоохранения и юстиции, слабая деятельность комиссий при наркоматах внутренних дел и продовольствия и «совершенно неудовлетворительная деятельность» комиссий при Центросоюзе и наркоматах внешней торговли и земледелия. Было решено «в целях углубления работ» по борьбе с взяточничеством продолжить существование комиссий при </a:t>
            </a:r>
            <a:r>
              <a:rPr lang="ru-RU" sz="1300" b="1" dirty="0" smtClean="0"/>
              <a:t>НКПС, </a:t>
            </a:r>
            <a:r>
              <a:rPr lang="ru-RU" sz="1300" b="1" dirty="0"/>
              <a:t>ВСНХ </a:t>
            </a:r>
            <a:r>
              <a:rPr lang="ru-RU" sz="1300" b="1" dirty="0" smtClean="0"/>
              <a:t>и наркомате земледелия в </a:t>
            </a:r>
            <a:r>
              <a:rPr lang="ru-RU" sz="1300" b="1" dirty="0"/>
              <a:t>качестве «временных ведомственных органов». </a:t>
            </a:r>
            <a:r>
              <a:rPr lang="ru-RU" sz="1300" b="1" dirty="0" smtClean="0"/>
              <a:t>Остальные </a:t>
            </a:r>
            <a:r>
              <a:rPr lang="ru-RU" sz="1300" b="1" dirty="0"/>
              <a:t>комиссии должны были прекратить свою деятельность к осени 1923 г. Одновременно упразднялись все комиссии при экосо, за исключением комиссий, образованных при экономических совещаниях Украины, Белоруссии, Якутии и </a:t>
            </a:r>
            <a:r>
              <a:rPr lang="ru-RU" sz="1300" b="1" dirty="0" smtClean="0"/>
              <a:t>Закавказья. Расформировывалось и Бюро </a:t>
            </a:r>
            <a:r>
              <a:rPr lang="ru-RU" sz="1300" b="1" dirty="0"/>
              <a:t>по борьбе с взяточничеством при СТО, как выполнившее свои функции. </a:t>
            </a:r>
            <a:endPara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09"/>
            <a:ext cx="8229600" cy="32951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Кампания по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борьбе с коррупцией (1922-1923 гг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.): формы и методы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1" y="703385"/>
            <a:ext cx="8707901" cy="5646615"/>
          </a:xfrm>
        </p:spPr>
        <p:txBody>
          <a:bodyPr/>
          <a:lstStyle/>
          <a:p>
            <a:pPr algn="just"/>
            <a:r>
              <a:rPr lang="ru-RU" sz="1500" b="1" dirty="0" smtClean="0"/>
              <a:t>Расстрельные </a:t>
            </a:r>
            <a:r>
              <a:rPr lang="ru-RU" sz="1500" b="1" dirty="0"/>
              <a:t>дела не были чем-то исключительным в деле борьбы с </a:t>
            </a:r>
            <a:r>
              <a:rPr lang="ru-RU" sz="1500" b="1" dirty="0" smtClean="0"/>
              <a:t>коррупцией (смертная </a:t>
            </a:r>
            <a:r>
              <a:rPr lang="ru-RU" sz="1500" b="1" dirty="0"/>
              <a:t>казнь за получение и за дачу взятки была введена в Уголовный кодекс РСФСР 1922 </a:t>
            </a:r>
            <a:r>
              <a:rPr lang="ru-RU" sz="1500" b="1" dirty="0" smtClean="0"/>
              <a:t>г., </a:t>
            </a:r>
            <a:r>
              <a:rPr lang="ru-RU" sz="1500" b="1" dirty="0"/>
              <a:t>а в 1927 г. </a:t>
            </a:r>
            <a:r>
              <a:rPr lang="ru-RU" sz="1500" b="1" dirty="0" smtClean="0"/>
              <a:t> отменена).  Как </a:t>
            </a:r>
            <a:r>
              <a:rPr lang="ru-RU" sz="1500" b="1" dirty="0"/>
              <a:t>и привлечение к суду членов самих комиссий. </a:t>
            </a:r>
            <a:endParaRPr lang="ru-RU" sz="1500" b="1" dirty="0" smtClean="0"/>
          </a:p>
          <a:p>
            <a:pPr algn="just"/>
            <a:r>
              <a:rPr lang="ru-RU" sz="1500" b="1" dirty="0" smtClean="0"/>
              <a:t>Все </a:t>
            </a:r>
            <a:r>
              <a:rPr lang="ru-RU" sz="1500" b="1" dirty="0"/>
              <a:t>уволенные подразделялись на 3 группы: а) уволенные без занесения в секретные списки, б) уволенные с занесением в особые секретные списки и в) уволенные с преданием суду. </a:t>
            </a:r>
          </a:p>
          <a:p>
            <a:pPr algn="just"/>
            <a:r>
              <a:rPr lang="ru-RU" sz="1500" b="1" dirty="0" smtClean="0"/>
              <a:t>В </a:t>
            </a:r>
            <a:r>
              <a:rPr lang="ru-RU" sz="1500" b="1" dirty="0"/>
              <a:t>числе способов и методов, которые могут быть актуализированы в современной антикоррупционной политике, можно отметить следующие:</a:t>
            </a:r>
          </a:p>
          <a:p>
            <a:pPr lvl="0" algn="just">
              <a:buFontTx/>
              <a:buChar char="-"/>
            </a:pPr>
            <a:r>
              <a:rPr lang="ru-RU" sz="1500" b="1" dirty="0" smtClean="0"/>
              <a:t>мониторинг </a:t>
            </a:r>
            <a:r>
              <a:rPr lang="ru-RU" sz="1500" b="1" dirty="0"/>
              <a:t>общественных оценок различных форм </a:t>
            </a:r>
            <a:r>
              <a:rPr lang="ru-RU" sz="1500" b="1" dirty="0" smtClean="0"/>
              <a:t>взяточничества;</a:t>
            </a:r>
          </a:p>
          <a:p>
            <a:pPr lvl="0" algn="just">
              <a:buFontTx/>
              <a:buChar char="-"/>
            </a:pPr>
            <a:r>
              <a:rPr lang="ru-RU" sz="1500" b="1" dirty="0" smtClean="0"/>
              <a:t>публикацию </a:t>
            </a:r>
            <a:r>
              <a:rPr lang="ru-RU" sz="1500" b="1" dirty="0"/>
              <a:t>списков взяточников в открытой </a:t>
            </a:r>
            <a:r>
              <a:rPr lang="ru-RU" sz="1500" b="1" dirty="0" smtClean="0"/>
              <a:t>печати;</a:t>
            </a:r>
          </a:p>
          <a:p>
            <a:pPr lvl="0" algn="just">
              <a:buFontTx/>
              <a:buChar char="-"/>
            </a:pPr>
            <a:r>
              <a:rPr lang="ru-RU" sz="1500" b="1" dirty="0" smtClean="0"/>
              <a:t>ограничение </a:t>
            </a:r>
            <a:r>
              <a:rPr lang="ru-RU" sz="1500" b="1" dirty="0"/>
              <a:t>совместительства для ряда категорий работников и профессиональных </a:t>
            </a:r>
            <a:r>
              <a:rPr lang="ru-RU" sz="1500" b="1" dirty="0" smtClean="0"/>
              <a:t>сфер;</a:t>
            </a:r>
          </a:p>
          <a:p>
            <a:pPr lvl="0" algn="just">
              <a:buFontTx/>
              <a:buChar char="-"/>
            </a:pPr>
            <a:r>
              <a:rPr lang="ru-RU" sz="1500" b="1" dirty="0" smtClean="0"/>
              <a:t>упрощение </a:t>
            </a:r>
            <a:r>
              <a:rPr lang="ru-RU" sz="1500" b="1" dirty="0"/>
              <a:t>бюрократических </a:t>
            </a:r>
            <a:r>
              <a:rPr lang="ru-RU" sz="1500" b="1" dirty="0" smtClean="0"/>
              <a:t>процедур;</a:t>
            </a:r>
          </a:p>
          <a:p>
            <a:pPr lvl="0" algn="just">
              <a:buFontTx/>
              <a:buChar char="-"/>
            </a:pPr>
            <a:r>
              <a:rPr lang="ru-RU" sz="1500" b="1" dirty="0" smtClean="0"/>
              <a:t>улучшение </a:t>
            </a:r>
            <a:r>
              <a:rPr lang="ru-RU" sz="1500" b="1" dirty="0"/>
              <a:t>материального положения рядовых </a:t>
            </a:r>
            <a:r>
              <a:rPr lang="ru-RU" sz="1500" b="1" dirty="0" smtClean="0"/>
              <a:t>работников;</a:t>
            </a:r>
          </a:p>
          <a:p>
            <a:pPr lvl="0" algn="just">
              <a:buFontTx/>
              <a:buChar char="-"/>
            </a:pPr>
            <a:r>
              <a:rPr lang="ru-RU" sz="1500" b="1" dirty="0" smtClean="0"/>
              <a:t>контроль </a:t>
            </a:r>
            <a:r>
              <a:rPr lang="ru-RU" sz="1500" b="1" dirty="0"/>
              <a:t>за доходами государственных </a:t>
            </a:r>
            <a:r>
              <a:rPr lang="ru-RU" sz="1500" b="1" dirty="0" smtClean="0"/>
              <a:t>служащих;</a:t>
            </a:r>
          </a:p>
          <a:p>
            <a:pPr lvl="0" algn="just">
              <a:buFontTx/>
              <a:buChar char="-"/>
            </a:pPr>
            <a:r>
              <a:rPr lang="ru-RU" sz="1500" b="1" dirty="0" smtClean="0"/>
              <a:t>разъяснительную </a:t>
            </a:r>
            <a:r>
              <a:rPr lang="ru-RU" sz="1500" b="1" dirty="0"/>
              <a:t>работу в СМИ, а также в воспитательных и образовательных </a:t>
            </a:r>
            <a:r>
              <a:rPr lang="ru-RU" sz="1500" b="1" dirty="0" smtClean="0"/>
              <a:t>учреждениях;</a:t>
            </a:r>
          </a:p>
          <a:p>
            <a:pPr lvl="0" algn="just">
              <a:buFontTx/>
              <a:buChar char="-"/>
            </a:pPr>
            <a:r>
              <a:rPr lang="ru-RU" sz="1500" b="1" dirty="0" smtClean="0"/>
              <a:t>подготовку </a:t>
            </a:r>
            <a:r>
              <a:rPr lang="ru-RU" sz="1500" b="1" dirty="0"/>
              <a:t>четких служебных инструкций, сокращающих до минимума возможности «благодарности» за излишнее «усердие</a:t>
            </a:r>
            <a:r>
              <a:rPr lang="ru-RU" sz="1500" b="1" dirty="0" smtClean="0"/>
              <a:t>»;</a:t>
            </a:r>
          </a:p>
          <a:p>
            <a:pPr lvl="0" algn="just">
              <a:buFontTx/>
              <a:buChar char="-"/>
            </a:pPr>
            <a:r>
              <a:rPr lang="ru-RU" sz="1500" b="1" dirty="0" smtClean="0"/>
              <a:t>конкурсные </a:t>
            </a:r>
            <a:r>
              <a:rPr lang="ru-RU" sz="1500" b="1" dirty="0"/>
              <a:t>торги и </a:t>
            </a:r>
            <a:r>
              <a:rPr lang="ru-RU" sz="1500" b="1" dirty="0" smtClean="0"/>
              <a:t>аукционы;</a:t>
            </a:r>
          </a:p>
          <a:p>
            <a:pPr lvl="0" algn="just">
              <a:buFontTx/>
              <a:buChar char="-"/>
            </a:pPr>
            <a:r>
              <a:rPr lang="ru-RU" sz="1500" b="1" dirty="0" smtClean="0"/>
              <a:t>повышение </a:t>
            </a:r>
            <a:r>
              <a:rPr lang="ru-RU" sz="1500" b="1" dirty="0"/>
              <a:t>правовой грамотности, как государственных служащих, так и населения в целом. </a:t>
            </a:r>
            <a:endParaRPr lang="ru-RU" sz="1500" b="1" dirty="0" smtClean="0"/>
          </a:p>
          <a:p>
            <a:pPr algn="just"/>
            <a:r>
              <a:rPr lang="ru-RU" sz="1500" b="1" dirty="0"/>
              <a:t>Но все вышеуказанные способы и методы противодействия взяточничеству вписывались в периодически проводимые кампании, а не становились частью повседневной и целенаправленной работы</a:t>
            </a:r>
            <a:r>
              <a:rPr lang="ru-RU" sz="1500" b="1" dirty="0" smtClean="0"/>
              <a:t>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955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481" y="115329"/>
            <a:ext cx="8229600" cy="34598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антикоррупционной кампании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19" y="584885"/>
            <a:ext cx="8773297" cy="6178379"/>
          </a:xfrm>
        </p:spPr>
        <p:txBody>
          <a:bodyPr/>
          <a:lstStyle/>
          <a:p>
            <a:pPr algn="just"/>
            <a:r>
              <a:rPr lang="ru-RU" sz="1400" b="1" dirty="0"/>
              <a:t>Полного отчета о своей работе ни одна комиссия к середине февраля 1923 г. не представила</a:t>
            </a:r>
            <a:r>
              <a:rPr lang="ru-RU" sz="1400" b="1" dirty="0" smtClean="0"/>
              <a:t>. Среди </a:t>
            </a:r>
            <a:r>
              <a:rPr lang="ru-RU" sz="1400" b="1" dirty="0"/>
              <a:t>комиссий были и такие, которые толком и не успели приступить к работе</a:t>
            </a:r>
            <a:r>
              <a:rPr lang="ru-RU" sz="1400" b="1" dirty="0" smtClean="0"/>
              <a:t>. Работа </a:t>
            </a:r>
            <a:r>
              <a:rPr lang="ru-RU" sz="1400" b="1" dirty="0"/>
              <a:t>уездных комиссий почти повсюду свелась к выставлению в подотчетных учреждениях и волостях ящиков для жалоб. Кое-где </a:t>
            </a:r>
            <a:r>
              <a:rPr lang="ru-RU" sz="1400" b="1" dirty="0" smtClean="0"/>
              <a:t>был создан </a:t>
            </a:r>
            <a:r>
              <a:rPr lang="ru-RU" sz="1400" b="1" dirty="0"/>
              <a:t>институт негласных осведомителей, </a:t>
            </a:r>
            <a:r>
              <a:rPr lang="ru-RU" sz="1400" b="1" dirty="0" smtClean="0"/>
              <a:t>а </a:t>
            </a:r>
            <a:r>
              <a:rPr lang="ru-RU" sz="1400" b="1" dirty="0"/>
              <a:t>в ряде мест </a:t>
            </a:r>
            <a:r>
              <a:rPr lang="ru-RU" sz="1400" b="1" dirty="0" smtClean="0"/>
              <a:t>назначены </a:t>
            </a:r>
            <a:r>
              <a:rPr lang="ru-RU" sz="1400" b="1" dirty="0"/>
              <a:t>волостные уполномоченные.</a:t>
            </a:r>
          </a:p>
          <a:p>
            <a:pPr algn="just"/>
            <a:r>
              <a:rPr lang="ru-RU" sz="1400" b="1" dirty="0" smtClean="0"/>
              <a:t>До </a:t>
            </a:r>
            <a:r>
              <a:rPr lang="ru-RU" sz="1400" b="1" dirty="0"/>
              <a:t>своего официального роспуска в мае 1923 г. ведомственные комиссии проверили более 838 тыс. сотрудников государственных учреждений и предприятий в центре и на местах. В ходе чистки более 17 тыс. советских служащих были уволены (из них около 3 тыс. отданы под суд и 4 тыс. внесены в упомянутые выше списки). 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Последствия </a:t>
            </a:r>
            <a:r>
              <a:rPr lang="ru-RU" sz="1400" b="1" dirty="0"/>
              <a:t>многочисленных реорганизаций и </a:t>
            </a:r>
            <a:r>
              <a:rPr lang="ru-RU" sz="1400" b="1" dirty="0" smtClean="0"/>
              <a:t>сужения </a:t>
            </a:r>
            <a:r>
              <a:rPr lang="ru-RU" sz="1400" b="1" dirty="0"/>
              <a:t>компетенции силовых ведомств не замедлили себя ждать. В 1925 г. должностные преступления составляли более 60% от общего числа преступлений, а в следующем году коррупция </a:t>
            </a:r>
            <a:r>
              <a:rPr lang="ru-RU" sz="1400" b="1" dirty="0" smtClean="0"/>
              <a:t>приняла </a:t>
            </a:r>
            <a:r>
              <a:rPr lang="ru-RU" sz="1400" b="1" dirty="0"/>
              <a:t>массовый характер. Но эти сведения уже не стали достоянием широкой общественности. Сталинское руководство, занятое внутрипартийной борьбой, потеряло интерес к широким кампаниям против взяточничества, соответственно направив основные усилия «силовиков» сначала на разгром оппозиции, а затем на организацию процессов против «вредителей</a:t>
            </a:r>
            <a:r>
              <a:rPr lang="ru-RU" sz="1400" b="1" dirty="0" smtClean="0"/>
              <a:t>». «Узаконение</a:t>
            </a:r>
            <a:r>
              <a:rPr lang="ru-RU" sz="1400" b="1" dirty="0"/>
              <a:t>» взяточничества (особенно мелкого) шло параллельно с превращением советского общества в подвластное население, обязанное платить некую дань вождю и его «слугам». 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Выделяется </a:t>
            </a:r>
            <a:r>
              <a:rPr lang="ru-RU" sz="1400" b="1" dirty="0"/>
              <a:t>несколько апробированных в советской практике моделей борьбы с коррупцией (тоталитарная, авторитарная, олигархическая и либеральная</a:t>
            </a:r>
            <a:r>
              <a:rPr lang="ru-RU" sz="1400" b="1" dirty="0" smtClean="0"/>
              <a:t>) Нэповская </a:t>
            </a:r>
            <a:r>
              <a:rPr lang="ru-RU" sz="1400" b="1" dirty="0"/>
              <a:t>эпоха демонстрирует </a:t>
            </a:r>
            <a:r>
              <a:rPr lang="ru-RU" sz="1400" b="1" dirty="0" smtClean="0"/>
              <a:t>«</a:t>
            </a:r>
            <a:r>
              <a:rPr lang="ru-RU" sz="1400" b="1" dirty="0"/>
              <a:t>смесь» различных антикоррупционных моделей. С одной стороны, мы видим масштабный контроль со стороны государства за поведением должностных лиц и жесткое реагирование на любые отклонения от принятых норм. </a:t>
            </a:r>
            <a:r>
              <a:rPr lang="ru-RU" sz="1400" b="1" dirty="0" smtClean="0"/>
              <a:t>С </a:t>
            </a:r>
            <a:r>
              <a:rPr lang="ru-RU" sz="1400" b="1" dirty="0"/>
              <a:t>другой, ответственность реализовывалась выборочно, в соответствии с установками партийной элиты. Кроме того, реализация ответственности осуществлялась (особенно в регионах и на национальных окраинах) в соответствии с клановым подходом, отягощенным внутрипартийной борьбой за власть. Тогда как элементы либеральной модели, для которой характерны безответственность и безнаказанность, в годы нэпа проявлялись спонтанно и стимулировались, в свою очередь, коррупционностью разлагающейся власти</a:t>
            </a:r>
            <a:r>
              <a:rPr lang="ru-RU" sz="1400" b="1" dirty="0" smtClean="0"/>
              <a:t>. </a:t>
            </a:r>
            <a:r>
              <a:rPr lang="ru-RU" sz="1400" b="1" dirty="0"/>
              <a:t>В условиях экономической либерализации лозунгом дня становилось: «Нэподмажешь – не поедешь».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71895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24" y="274638"/>
            <a:ext cx="8575590" cy="1143000"/>
          </a:xfrm>
        </p:spPr>
        <p:txBody>
          <a:bodyPr/>
          <a:lstStyle/>
          <a:p>
            <a:pPr lvl="0" indent="457200" defTabSz="914400" eaLnBrk="1" hangingPunct="1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граждан СССР, привлеченных к уголовной ответственности граждан СССР по обвинению в преступлениях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сфере экономики в 1924-1930 гг.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0963517"/>
              </p:ext>
            </p:extLst>
          </p:nvPr>
        </p:nvGraphicFramePr>
        <p:xfrm>
          <a:off x="288322" y="1960604"/>
          <a:ext cx="8575591" cy="4053018"/>
        </p:xfrm>
        <a:graphic>
          <a:graphicData uri="http://schemas.openxmlformats.org/drawingml/2006/table">
            <a:tbl>
              <a:tblPr/>
              <a:tblGrid>
                <a:gridCol w="2764157"/>
                <a:gridCol w="772113"/>
                <a:gridCol w="772113"/>
                <a:gridCol w="772113"/>
                <a:gridCol w="772113"/>
                <a:gridCol w="772113"/>
                <a:gridCol w="772113"/>
                <a:gridCol w="1178756"/>
              </a:tblGrid>
              <a:tr h="1039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Вид преступления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1924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1925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1926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1927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1928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1930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1930 в % к 1924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9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Присвоение, растрата, подлог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368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1817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1947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3634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3151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143,2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Получение взятки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364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454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2564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3113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4407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2849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782,6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Контрабанда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604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578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8880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9542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9357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3638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602,3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Фальшивомонетничество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729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999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1979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1388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1551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502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68,8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17621"/>
            <a:ext cx="6463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1481</Words>
  <Application>Microsoft Office PowerPoint</Application>
  <PresentationFormat>Экран (4:3)</PresentationFormat>
  <Paragraphs>92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Кампания по борьбе с коррупцией в Советской России / CCCР в годы нэпа</vt:lpstr>
      <vt:lpstr>Основные положения исследования</vt:lpstr>
      <vt:lpstr>Источниковая база</vt:lpstr>
      <vt:lpstr>Кампания по борьбе с коррупцией (1922-1923 гг.): организационно-институциональные основания</vt:lpstr>
      <vt:lpstr>Кампания по борьбе с коррупцией (1922-1923 гг.): формы и методы</vt:lpstr>
      <vt:lpstr>Итоги антикоррупционной кампании</vt:lpstr>
      <vt:lpstr>Количество граждан СССР, привлеченных к уголовной ответственности граждан СССР по обвинению в преступлениях в сфере экономики в 1924-1930 гг.</vt:lpstr>
      <vt:lpstr>Слайд 8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Игорь Орлов</cp:lastModifiedBy>
  <cp:revision>65</cp:revision>
  <dcterms:created xsi:type="dcterms:W3CDTF">2010-09-30T06:45:29Z</dcterms:created>
  <dcterms:modified xsi:type="dcterms:W3CDTF">2016-11-22T17:00:12Z</dcterms:modified>
</cp:coreProperties>
</file>