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59" r:id="rId5"/>
    <p:sldId id="260" r:id="rId6"/>
    <p:sldId id="264" r:id="rId7"/>
    <p:sldId id="267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1D774-015B-4E0B-B174-4632EC6B5308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0046A-260D-4ABC-ACDF-73F5A39F94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1D774-015B-4E0B-B174-4632EC6B5308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0046A-260D-4ABC-ACDF-73F5A39F94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1D774-015B-4E0B-B174-4632EC6B5308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0046A-260D-4ABC-ACDF-73F5A39F94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1D774-015B-4E0B-B174-4632EC6B5308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0046A-260D-4ABC-ACDF-73F5A39F94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1D774-015B-4E0B-B174-4632EC6B5308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0046A-260D-4ABC-ACDF-73F5A39F94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1D774-015B-4E0B-B174-4632EC6B5308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0046A-260D-4ABC-ACDF-73F5A39F94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1D774-015B-4E0B-B174-4632EC6B5308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0046A-260D-4ABC-ACDF-73F5A39F94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1D774-015B-4E0B-B174-4632EC6B5308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0046A-260D-4ABC-ACDF-73F5A39F94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1D774-015B-4E0B-B174-4632EC6B5308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0046A-260D-4ABC-ACDF-73F5A39F94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1D774-015B-4E0B-B174-4632EC6B5308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0046A-260D-4ABC-ACDF-73F5A39F94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1D774-015B-4E0B-B174-4632EC6B5308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0046A-260D-4ABC-ACDF-73F5A39F94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1D774-015B-4E0B-B174-4632EC6B5308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0046A-260D-4ABC-ACDF-73F5A39F94C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692696"/>
            <a:ext cx="8640960" cy="3312368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«Бойцы идеологического фронта»:</a:t>
            </a:r>
            <a:b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подготовка гидов-переводчиков в 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СССР</a:t>
            </a:r>
            <a:b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Доклад на </a:t>
            </a:r>
            <a:r>
              <a:rPr lang="ru-RU" sz="3600" b="1" dirty="0" smtClean="0">
                <a:solidFill>
                  <a:srgbClr val="FF0000"/>
                </a:solidFill>
              </a:rPr>
              <a:t>конференции </a:t>
            </a:r>
            <a:r>
              <a:rPr lang="ru-RU" sz="3600" b="1" dirty="0" smtClean="0">
                <a:solidFill>
                  <a:srgbClr val="FF0000"/>
                </a:solidFill>
              </a:rPr>
              <a:t>«Культурная политика в СССР</a:t>
            </a:r>
            <a:r>
              <a:rPr lang="ru-RU" sz="3600" b="1" dirty="0" smtClean="0">
                <a:solidFill>
                  <a:srgbClr val="FF0000"/>
                </a:solidFill>
              </a:rPr>
              <a:t>»</a:t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(</a:t>
            </a:r>
            <a:r>
              <a:rPr lang="ru-RU" sz="3600" b="1" dirty="0" smtClean="0">
                <a:solidFill>
                  <a:srgbClr val="FF0000"/>
                </a:solidFill>
              </a:rPr>
              <a:t>Москва, 20-21 декабря 2012 г</a:t>
            </a:r>
            <a:r>
              <a:rPr lang="ru-RU" sz="3600" b="1" dirty="0" smtClean="0">
                <a:solidFill>
                  <a:srgbClr val="FF0000"/>
                </a:solidFill>
              </a:rPr>
              <a:t>.)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832" y="5445224"/>
            <a:ext cx="4320480" cy="985664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Орлов Игорь Борисович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кафедра политического поведения НИУ-ВШЭ (Москва)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inturi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0543" y="5085184"/>
            <a:ext cx="1295115" cy="1168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301208"/>
            <a:ext cx="248190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8496944" cy="597666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подготовки гидов-переводчиков в СССР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988840"/>
            <a:ext cx="2160240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Филологические факультеты и факультеты иностранных языков вузов</a:t>
            </a:r>
          </a:p>
          <a:p>
            <a:pPr algn="ctr"/>
            <a:r>
              <a:rPr lang="ru-RU" sz="2000" b="1" dirty="0" smtClean="0"/>
              <a:t>(МГУ, 1-й МГПИИЯ, МОПИ и др.)</a:t>
            </a:r>
            <a:endParaRPr lang="ru-RU" sz="2000" b="1" dirty="0"/>
          </a:p>
        </p:txBody>
      </p:sp>
      <p:sp>
        <p:nvSpPr>
          <p:cNvPr id="8" name="Овал 7"/>
          <p:cNvSpPr/>
          <p:nvPr/>
        </p:nvSpPr>
        <p:spPr>
          <a:xfrm>
            <a:off x="3923928" y="1412776"/>
            <a:ext cx="230425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Интурист</a:t>
            </a:r>
            <a:endParaRPr lang="ru-RU" sz="2800" b="1" dirty="0"/>
          </a:p>
        </p:txBody>
      </p:sp>
      <p:sp>
        <p:nvSpPr>
          <p:cNvPr id="9" name="Овал 8"/>
          <p:cNvSpPr/>
          <p:nvPr/>
        </p:nvSpPr>
        <p:spPr>
          <a:xfrm>
            <a:off x="3707904" y="2708920"/>
            <a:ext cx="237626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Спутник</a:t>
            </a:r>
            <a:endParaRPr lang="ru-RU" sz="2800" b="1" dirty="0"/>
          </a:p>
        </p:txBody>
      </p:sp>
      <p:sp>
        <p:nvSpPr>
          <p:cNvPr id="10" name="Овал 9"/>
          <p:cNvSpPr/>
          <p:nvPr/>
        </p:nvSpPr>
        <p:spPr>
          <a:xfrm>
            <a:off x="3419872" y="4725144"/>
            <a:ext cx="5040560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Отдел по международному туризму ЦСТЭ ВЦСПС </a:t>
            </a:r>
            <a:endParaRPr lang="ru-RU" sz="2800" b="1" dirty="0"/>
          </a:p>
        </p:txBody>
      </p:sp>
      <p:sp>
        <p:nvSpPr>
          <p:cNvPr id="15" name="Стрелка вправо 14"/>
          <p:cNvSpPr/>
          <p:nvPr/>
        </p:nvSpPr>
        <p:spPr>
          <a:xfrm rot="1293084">
            <a:off x="2077081" y="4112890"/>
            <a:ext cx="3386342" cy="2884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20057232">
            <a:off x="2172614" y="2032378"/>
            <a:ext cx="2061719" cy="7754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2195736" y="3068960"/>
            <a:ext cx="165618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72200" y="2348880"/>
            <a:ext cx="2304256" cy="14904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Гид-переводчик</a:t>
            </a:r>
            <a:endParaRPr lang="ru-RU" sz="2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1"/>
            <a:ext cx="7772400" cy="43204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Институциональная составляющая подготовки гидов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764704"/>
            <a:ext cx="8784976" cy="576064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1930-1936 гг. – курсы ОПТЭ </a:t>
            </a:r>
          </a:p>
          <a:p>
            <a:pPr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 с 1930 г. - коммунистические курсы гидов в Москве, Ленинграде и Тифлисе и специальные комсомольские курсы для подготовки гидов-переводчиков совместно с ВОКС;</a:t>
            </a:r>
          </a:p>
          <a:p>
            <a:pPr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 с 1931 </a:t>
            </a:r>
            <a:r>
              <a:rPr lang="ru-RU" sz="1400" b="1" dirty="0">
                <a:solidFill>
                  <a:schemeClr val="tx1"/>
                </a:solidFill>
              </a:rPr>
              <a:t>г. </a:t>
            </a:r>
            <a:r>
              <a:rPr lang="ru-RU" sz="1400" b="1" dirty="0" smtClean="0">
                <a:solidFill>
                  <a:schemeClr val="tx1"/>
                </a:solidFill>
              </a:rPr>
              <a:t>- 3-х </a:t>
            </a:r>
            <a:r>
              <a:rPr lang="ru-RU" sz="1400" b="1" dirty="0">
                <a:solidFill>
                  <a:schemeClr val="tx1"/>
                </a:solidFill>
              </a:rPr>
              <a:t>годичные </a:t>
            </a:r>
            <a:r>
              <a:rPr lang="ru-RU" sz="1400" b="1" dirty="0" smtClean="0">
                <a:solidFill>
                  <a:schemeClr val="tx1"/>
                </a:solidFill>
              </a:rPr>
              <a:t>и 4-х месячные курсы </a:t>
            </a:r>
            <a:r>
              <a:rPr lang="ru-RU" sz="1400" b="1" dirty="0">
                <a:solidFill>
                  <a:schemeClr val="tx1"/>
                </a:solidFill>
              </a:rPr>
              <a:t>гидов </a:t>
            </a:r>
            <a:r>
              <a:rPr lang="ru-RU" sz="1400" b="1" dirty="0" smtClean="0">
                <a:solidFill>
                  <a:schemeClr val="tx1"/>
                </a:solidFill>
              </a:rPr>
              <a:t>в Москве и Ленинграде («Интурист»)</a:t>
            </a:r>
          </a:p>
          <a:p>
            <a:pPr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 1932 </a:t>
            </a:r>
            <a:r>
              <a:rPr lang="ru-RU" sz="1400" b="1" dirty="0">
                <a:solidFill>
                  <a:schemeClr val="tx1"/>
                </a:solidFill>
              </a:rPr>
              <a:t>г. </a:t>
            </a:r>
            <a:r>
              <a:rPr lang="ru-RU" sz="1400" b="1" dirty="0" smtClean="0">
                <a:solidFill>
                  <a:schemeClr val="tx1"/>
                </a:solidFill>
              </a:rPr>
              <a:t> - экскурсионно-переводческие отделения </a:t>
            </a:r>
            <a:r>
              <a:rPr lang="ru-RU" sz="1400" b="1" dirty="0">
                <a:solidFill>
                  <a:schemeClr val="tx1"/>
                </a:solidFill>
              </a:rPr>
              <a:t>в Московском институте новых языков и Институте лингвистики в </a:t>
            </a:r>
            <a:r>
              <a:rPr lang="ru-RU" sz="1400" b="1" dirty="0" smtClean="0">
                <a:solidFill>
                  <a:schemeClr val="tx1"/>
                </a:solidFill>
              </a:rPr>
              <a:t>Ленинграде</a:t>
            </a:r>
          </a:p>
          <a:p>
            <a:pPr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1934-1938 гг. - </a:t>
            </a:r>
            <a:r>
              <a:rPr lang="ru-RU" sz="1400" b="1" dirty="0">
                <a:solidFill>
                  <a:schemeClr val="tx1"/>
                </a:solidFill>
              </a:rPr>
              <a:t>Институт иностранного туризма в </a:t>
            </a:r>
            <a:r>
              <a:rPr lang="ru-RU" sz="1400" b="1" dirty="0" smtClean="0">
                <a:solidFill>
                  <a:schemeClr val="tx1"/>
                </a:solidFill>
              </a:rPr>
              <a:t>Ленинграде</a:t>
            </a:r>
          </a:p>
          <a:p>
            <a:pPr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  с 1957 г. – 3-х месячные Постоянно действующие курсы по подготовке (до 1974 г.) и повышению квалификации работников «Интуриста»</a:t>
            </a:r>
          </a:p>
          <a:p>
            <a:pPr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 с 1960 г. - </a:t>
            </a:r>
            <a:r>
              <a:rPr lang="ru-RU" sz="1400" b="1" dirty="0">
                <a:solidFill>
                  <a:schemeClr val="tx1"/>
                </a:solidFill>
              </a:rPr>
              <a:t>инструктивные семинары по 16-ти часовой </a:t>
            </a:r>
            <a:r>
              <a:rPr lang="ru-RU" sz="1400" b="1" dirty="0" smtClean="0">
                <a:solidFill>
                  <a:schemeClr val="tx1"/>
                </a:solidFill>
              </a:rPr>
              <a:t>программе БММТ «Спутник», учеба переводчиков и стажировки на Московской базе</a:t>
            </a:r>
          </a:p>
          <a:p>
            <a:pPr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 с 1963 г. - Отделение инокурсов МВТ  при Правлении «Интуриста» для изучения переводчиками вторых и третьих иностранных языков (2,4 и 5 лет)</a:t>
            </a:r>
            <a:endParaRPr lang="ru-RU" sz="1400" b="1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 с 1966 г. - Высшие </a:t>
            </a:r>
            <a:r>
              <a:rPr lang="ru-RU" sz="1400" b="1" dirty="0">
                <a:solidFill>
                  <a:schemeClr val="tx1"/>
                </a:solidFill>
              </a:rPr>
              <a:t>курсы </a:t>
            </a:r>
            <a:r>
              <a:rPr lang="ru-RU" sz="1400" b="1" dirty="0" smtClean="0">
                <a:solidFill>
                  <a:schemeClr val="tx1"/>
                </a:solidFill>
              </a:rPr>
              <a:t>Главного управления по иностранному туризму (переподготовка гидов-переводчиков, а с 1974 г. - начали готовить новые кадры) - Институт повышения квалификации руководящих работников и специалистов Главинтуриста с 1975 г. - Высшая школа туризма и гостиничного сервиса Госкоминтуриста СССР  с 1990 г. и Курсы иностранных языков Главинтуриста</a:t>
            </a:r>
          </a:p>
          <a:p>
            <a:pPr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 с 1974 г. – 10-ти дневные семинары в Высшей комсомольской школе , зональных </a:t>
            </a:r>
            <a:r>
              <a:rPr lang="ru-RU" sz="1400" b="1" dirty="0">
                <a:solidFill>
                  <a:schemeClr val="tx1"/>
                </a:solidFill>
              </a:rPr>
              <a:t>и республиканских </a:t>
            </a:r>
            <a:r>
              <a:rPr lang="ru-RU" sz="1400" b="1" dirty="0" smtClean="0">
                <a:solidFill>
                  <a:schemeClr val="tx1"/>
                </a:solidFill>
              </a:rPr>
              <a:t>комсомольских школах («Спутник»)</a:t>
            </a:r>
          </a:p>
          <a:p>
            <a:pPr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 с 1976 г. - студенческие отряды гидов-переводчиков</a:t>
            </a:r>
          </a:p>
          <a:p>
            <a:pPr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 с 1989 г. - </a:t>
            </a:r>
            <a:r>
              <a:rPr lang="ru-RU" sz="1400" b="1" dirty="0">
                <a:solidFill>
                  <a:schemeClr val="tx1"/>
                </a:solidFill>
              </a:rPr>
              <a:t>Сочинский государственный университет туризма и курортного дела </a:t>
            </a:r>
            <a:endParaRPr lang="ru-RU" sz="1400" b="1" dirty="0" smtClean="0">
              <a:solidFill>
                <a:schemeClr val="tx1"/>
              </a:solidFill>
            </a:endParaRPr>
          </a:p>
          <a:p>
            <a:r>
              <a:rPr lang="ru-RU" sz="1400" b="1" dirty="0" smtClean="0">
                <a:solidFill>
                  <a:srgbClr val="FF0000"/>
                </a:solidFill>
              </a:rPr>
              <a:t>Отсутствие специализированных высших учебных заведений в сфере иностранного туризма делало систему подготовки кадров нестабильной в силу зависимости от внешних условий – сложностей межведомственного согласования кадровой политики, давления партийных постановлений и аппаратных решений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432048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деологическая составляющая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052736"/>
            <a:ext cx="8640960" cy="5616624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ru-RU" sz="1700" b="1" dirty="0" smtClean="0">
                <a:solidFill>
                  <a:schemeClr val="tx1"/>
                </a:solidFill>
              </a:rPr>
              <a:t> иностранный туризм – один «из важных участков политической работы, где требуется страстность, непримиримость, умение отстоять и во время дать сокрушительный отпор носителям капиталистической идеологии»;</a:t>
            </a:r>
          </a:p>
          <a:p>
            <a:pPr>
              <a:buFontTx/>
              <a:buChar char="-"/>
            </a:pPr>
            <a:r>
              <a:rPr lang="ru-RU" sz="1700" b="1" dirty="0" smtClean="0">
                <a:solidFill>
                  <a:schemeClr val="tx1"/>
                </a:solidFill>
              </a:rPr>
              <a:t> гиды-переводчики играли «роль заградительных отрядов, которые идут впереди колонны» (руководитель ВОКС А.Я. Аросев)</a:t>
            </a:r>
          </a:p>
          <a:p>
            <a:pPr>
              <a:buFontTx/>
              <a:buChar char="-"/>
            </a:pPr>
            <a:r>
              <a:rPr lang="ru-RU" sz="1700" b="1" dirty="0" smtClean="0">
                <a:solidFill>
                  <a:schemeClr val="tx1"/>
                </a:solidFill>
              </a:rPr>
              <a:t> в 1932 г. Комиссия Наркомата просвещения и Правления «Интуриста» по проверке ЭПО МИНЯ отметила, что программы по пятилетнему плану, истории партии и искусствоведению были составлены «в духе меньшевистского оппортунизма и буржуазного формализма» и выступила против преподавания общественно-экономических и политических дисциплин на иностранных языках, так как это вело к «искажению марксистско-ленинских установок» и исключало контроль преподавания «со стороны идеологической выдержанности»</a:t>
            </a:r>
          </a:p>
          <a:p>
            <a:pPr>
              <a:buFontTx/>
              <a:buChar char="-"/>
            </a:pPr>
            <a:r>
              <a:rPr lang="ru-RU" sz="1700" b="1" dirty="0" smtClean="0">
                <a:solidFill>
                  <a:schemeClr val="tx1"/>
                </a:solidFill>
              </a:rPr>
              <a:t> совместное постановление ВЦСПС, ЦК ВЛКСМ, «Интурист» и ССОД от 28 декабря 1961 г. об усилении организационной и пропагандистской составляющей иностранного туризма</a:t>
            </a:r>
          </a:p>
          <a:p>
            <a:pPr>
              <a:buFontTx/>
              <a:buChar char="-"/>
            </a:pPr>
            <a:r>
              <a:rPr lang="ru-RU" sz="1700" b="1" dirty="0" smtClean="0">
                <a:solidFill>
                  <a:schemeClr val="tx1"/>
                </a:solidFill>
              </a:rPr>
              <a:t> «интуристы под бдительным присмотром гидов видели только процветающее государство, которое им старались продемонстрировать» (писатель и переводчик В.М Бережков)</a:t>
            </a:r>
          </a:p>
          <a:p>
            <a:pPr>
              <a:buFontTx/>
              <a:buChar char="-"/>
            </a:pPr>
            <a:r>
              <a:rPr lang="ru-RU" sz="1700" b="1" dirty="0" smtClean="0">
                <a:solidFill>
                  <a:schemeClr val="tx1"/>
                </a:solidFill>
              </a:rPr>
              <a:t> создание в 1962 г. специальных методических советов при горкомах партии (представители горисполкома, горкомов партии и комсомола, профсоюзной организации, экскурсионного бюро, «Интуриста», музеев и других организаций) для контроля работы гидов</a:t>
            </a:r>
            <a:endParaRPr lang="ru-RU" sz="1700" dirty="0"/>
          </a:p>
          <a:p>
            <a:endParaRPr lang="ru-RU" sz="16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Профессиональная составляющая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24744"/>
            <a:ext cx="8640960" cy="5544616"/>
          </a:xfrm>
        </p:spPr>
        <p:txBody>
          <a:bodyPr>
            <a:normAutofit fontScale="92500" lnSpcReduction="20000"/>
          </a:bodyPr>
          <a:lstStyle/>
          <a:p>
            <a:r>
              <a:rPr lang="ru-RU" sz="1800" b="1" dirty="0" smtClean="0">
                <a:solidFill>
                  <a:srgbClr val="FF0000"/>
                </a:solidFill>
              </a:rPr>
              <a:t>Требования к квалификации гида-переводчика  «Спутника»:</a:t>
            </a:r>
          </a:p>
          <a:p>
            <a:pPr>
              <a:buFontTx/>
              <a:buChar char="-"/>
            </a:pPr>
            <a:r>
              <a:rPr lang="ru-RU" sz="1800" b="1" dirty="0" smtClean="0">
                <a:solidFill>
                  <a:schemeClr val="tx1"/>
                </a:solidFill>
              </a:rPr>
              <a:t> политическая грамотность</a:t>
            </a:r>
          </a:p>
          <a:p>
            <a:pPr>
              <a:buFontTx/>
              <a:buChar char="-"/>
            </a:pPr>
            <a:r>
              <a:rPr lang="ru-RU" sz="1800" b="1" dirty="0" smtClean="0">
                <a:solidFill>
                  <a:schemeClr val="tx1"/>
                </a:solidFill>
              </a:rPr>
              <a:t> организаторские способности</a:t>
            </a:r>
          </a:p>
          <a:p>
            <a:pPr>
              <a:buFontTx/>
              <a:buChar char="-"/>
            </a:pPr>
            <a:r>
              <a:rPr lang="ru-RU" sz="1800" b="1" dirty="0" smtClean="0">
                <a:solidFill>
                  <a:schemeClr val="tx1"/>
                </a:solidFill>
              </a:rPr>
              <a:t> знание языка</a:t>
            </a:r>
          </a:p>
          <a:p>
            <a:endParaRPr lang="ru-RU" sz="1800" b="1" dirty="0" smtClean="0">
              <a:solidFill>
                <a:srgbClr val="FF0000"/>
              </a:solidFill>
            </a:endParaRPr>
          </a:p>
          <a:p>
            <a:r>
              <a:rPr lang="ru-RU" sz="1800" b="1" dirty="0" smtClean="0">
                <a:solidFill>
                  <a:srgbClr val="FF0000"/>
                </a:solidFill>
              </a:rPr>
              <a:t>Требования к квалификации гида-переводчика «Интуриста»</a:t>
            </a:r>
          </a:p>
          <a:p>
            <a:r>
              <a:rPr lang="ru-RU" sz="1800" b="1" dirty="0" smtClean="0">
                <a:solidFill>
                  <a:schemeClr val="tx1"/>
                </a:solidFill>
              </a:rPr>
              <a:t>(реконструкция по ведомственным инструкциям):</a:t>
            </a:r>
          </a:p>
          <a:p>
            <a:pPr>
              <a:buFontTx/>
              <a:buChar char="-"/>
            </a:pPr>
            <a:r>
              <a:rPr lang="ru-RU" sz="1800" b="1" dirty="0" smtClean="0">
                <a:solidFill>
                  <a:schemeClr val="tx1"/>
                </a:solidFill>
              </a:rPr>
              <a:t> преданность «нашему делу» и политическая грамотность</a:t>
            </a:r>
          </a:p>
          <a:p>
            <a:pPr>
              <a:buFontTx/>
              <a:buChar char="-"/>
            </a:pPr>
            <a:r>
              <a:rPr lang="ru-RU" sz="1800" b="1" dirty="0" smtClean="0">
                <a:solidFill>
                  <a:schemeClr val="tx1"/>
                </a:solidFill>
              </a:rPr>
              <a:t> знание иностранных языков</a:t>
            </a:r>
          </a:p>
          <a:p>
            <a:pPr>
              <a:buFontTx/>
              <a:buChar char="-"/>
            </a:pPr>
            <a:r>
              <a:rPr lang="ru-RU" sz="1800" b="1" dirty="0" smtClean="0">
                <a:solidFill>
                  <a:schemeClr val="tx1"/>
                </a:solidFill>
              </a:rPr>
              <a:t> общая культурность</a:t>
            </a:r>
          </a:p>
          <a:p>
            <a:pPr>
              <a:buFontTx/>
              <a:buChar char="-"/>
            </a:pPr>
            <a:r>
              <a:rPr lang="ru-RU" sz="1800" b="1" dirty="0" smtClean="0">
                <a:solidFill>
                  <a:schemeClr val="tx1"/>
                </a:solidFill>
              </a:rPr>
              <a:t> умение «не по обывательски объяснить иностранцам те или иные явления и моменты нашей жизни»</a:t>
            </a:r>
          </a:p>
          <a:p>
            <a:pPr>
              <a:buFontTx/>
              <a:buChar char="-"/>
            </a:pPr>
            <a:r>
              <a:rPr lang="ru-RU" sz="1800" b="1" dirty="0" smtClean="0">
                <a:solidFill>
                  <a:schemeClr val="tx1"/>
                </a:solidFill>
              </a:rPr>
              <a:t>повышенные требования к моральному облику</a:t>
            </a:r>
          </a:p>
          <a:p>
            <a:pPr>
              <a:buFontTx/>
              <a:buChar char="-"/>
            </a:pPr>
            <a:r>
              <a:rPr lang="ru-RU" sz="1800" b="1" dirty="0" smtClean="0">
                <a:solidFill>
                  <a:schemeClr val="tx1"/>
                </a:solidFill>
              </a:rPr>
              <a:t> «в трудные минуты должен быть находчив, уметь подавить свое внутреннее плохое настроение», «расположить туристов … к себе, как представителю Советской страны» («обаяние … золотой ключик гида»)</a:t>
            </a:r>
          </a:p>
          <a:p>
            <a:pPr>
              <a:buFontTx/>
              <a:buChar char="-"/>
            </a:pPr>
            <a:r>
              <a:rPr lang="ru-RU" sz="1800" b="1" dirty="0" smtClean="0">
                <a:solidFill>
                  <a:schemeClr val="tx1"/>
                </a:solidFill>
              </a:rPr>
              <a:t> хорошая страноведческая подготовка и владение сравнительным методом изложения информации</a:t>
            </a:r>
          </a:p>
          <a:p>
            <a:r>
              <a:rPr lang="ru-RU" sz="1800" b="1" dirty="0" smtClean="0">
                <a:solidFill>
                  <a:srgbClr val="FF0000"/>
                </a:solidFill>
              </a:rPr>
              <a:t>В советской индустрии туризма сложился тип работника, который при наличии широких знаний не обладал развитым комплексом специальных трудовых навыков и профессиональных умений</a:t>
            </a:r>
          </a:p>
          <a:p>
            <a:endParaRPr lang="ru-RU" sz="1600" b="1" dirty="0" smtClean="0">
              <a:solidFill>
                <a:schemeClr val="tx1"/>
              </a:solidFill>
            </a:endParaRPr>
          </a:p>
          <a:p>
            <a:endParaRPr lang="ru-RU" sz="1600" b="1" dirty="0" smtClean="0">
              <a:solidFill>
                <a:schemeClr val="tx1"/>
              </a:solidFill>
            </a:endParaRPr>
          </a:p>
          <a:p>
            <a:endParaRPr lang="ru-RU" sz="1600" b="1" dirty="0" smtClean="0">
              <a:solidFill>
                <a:schemeClr val="tx1"/>
              </a:solidFill>
            </a:endParaRPr>
          </a:p>
          <a:p>
            <a:endParaRPr lang="ru-RU" sz="16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88641"/>
            <a:ext cx="8496944" cy="43204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 профиля подготовки экскурсоводов-переводчиков (1932 г.)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764704"/>
            <a:ext cx="8784976" cy="5904656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ru-RU" sz="1500" b="1" dirty="0" smtClean="0">
                <a:solidFill>
                  <a:schemeClr val="tx1"/>
                </a:solidFill>
              </a:rPr>
              <a:t> изучение основных вопросов международной и внутренней политики СССР, характера мирового кризиса капитализма и его последствий, а также «необходимости революционно выхода из него»</a:t>
            </a:r>
          </a:p>
          <a:p>
            <a:pPr>
              <a:buFontTx/>
              <a:buChar char="-"/>
            </a:pPr>
            <a:r>
              <a:rPr lang="ru-RU" sz="1500" b="1" dirty="0" smtClean="0">
                <a:solidFill>
                  <a:schemeClr val="tx1"/>
                </a:solidFill>
              </a:rPr>
              <a:t> специфический набор знаний, навыков и умений: не только широкий политический кругозор и знакомство с промышленной и сельскохозяйственной статистикой за послереволюционный период, но и обширный круг знаний (истории революционного движения и классовой борьбы, партии и Коминтерна, Октябрьской революции, борьбы рабочего класса с международной и внутренней контрреволюцией и внутрипартийной борьбы)</a:t>
            </a:r>
          </a:p>
          <a:p>
            <a:pPr>
              <a:buFontTx/>
              <a:buChar char="-"/>
            </a:pPr>
            <a:r>
              <a:rPr lang="ru-RU" sz="1500" b="1" dirty="0" smtClean="0">
                <a:solidFill>
                  <a:schemeClr val="tx1"/>
                </a:solidFill>
              </a:rPr>
              <a:t> круг навыков и умений также формировался за счет знания степени развития социалистической экономики СССР, теории советского хозяйства, экономической географии СССР, вопросов текущей политики и ряда специальных вопросов (например, музееведения и театроведения)</a:t>
            </a:r>
          </a:p>
          <a:p>
            <a:pPr>
              <a:buFontTx/>
              <a:buChar char="-"/>
            </a:pPr>
            <a:r>
              <a:rPr lang="ru-RU" sz="1500" b="1" dirty="0" smtClean="0">
                <a:solidFill>
                  <a:schemeClr val="tx1"/>
                </a:solidFill>
              </a:rPr>
              <a:t> в перечень профессиональной подготовки входило изучение истории развития туризма в капиталистических странах и СССР, а также современного состояния туристического рынка</a:t>
            </a:r>
          </a:p>
          <a:p>
            <a:pPr>
              <a:buFontTx/>
              <a:buChar char="-"/>
            </a:pPr>
            <a:r>
              <a:rPr lang="ru-RU" sz="1500" b="1" dirty="0" smtClean="0">
                <a:solidFill>
                  <a:schemeClr val="tx1"/>
                </a:solidFill>
              </a:rPr>
              <a:t> иметь представление о ценах и условиях обслуживания туристов заграницей и в СССР, методах составления конъюнктурных обзоров туристического рынка, разработки маршрутов и калькуляции их цен, тарифных вопросах, билетном и багажном деле</a:t>
            </a:r>
          </a:p>
          <a:p>
            <a:pPr>
              <a:buFontTx/>
              <a:buChar char="-"/>
            </a:pPr>
            <a:r>
              <a:rPr lang="ru-RU" sz="1500" b="1" dirty="0" smtClean="0">
                <a:solidFill>
                  <a:schemeClr val="tx1"/>
                </a:solidFill>
              </a:rPr>
              <a:t> изучить особенности работы экскурсоводческих баз и объектов показа, ознакомиться с вопросами аквизиции заграничных отделений, составлением годовых и квартальных планов «Интуриста»</a:t>
            </a:r>
          </a:p>
          <a:p>
            <a:pPr>
              <a:buFontTx/>
              <a:buChar char="-"/>
            </a:pPr>
            <a:r>
              <a:rPr lang="ru-RU" sz="1500" b="1" dirty="0" smtClean="0">
                <a:solidFill>
                  <a:schemeClr val="tx1"/>
                </a:solidFill>
              </a:rPr>
              <a:t> в совершенстве знать один из иностранных языков и уметь объясняться, читать и понимать еще, как минимум, на одном языке</a:t>
            </a:r>
          </a:p>
          <a:p>
            <a:pPr>
              <a:buFontTx/>
              <a:buChar char="-"/>
            </a:pPr>
            <a:r>
              <a:rPr lang="ru-RU" sz="1500" b="1" dirty="0" smtClean="0">
                <a:solidFill>
                  <a:schemeClr val="tx1"/>
                </a:solidFill>
              </a:rPr>
              <a:t> знакомство с рекламным и паспортно-визовым делом, вопросами транспортного обеспечения и рекламации, транзитными и валютными операциями</a:t>
            </a:r>
          </a:p>
          <a:p>
            <a:pPr>
              <a:buFontTx/>
              <a:buChar char="-"/>
            </a:pPr>
            <a:r>
              <a:rPr lang="ru-RU" sz="1500" b="1" dirty="0" smtClean="0">
                <a:solidFill>
                  <a:schemeClr val="tx1"/>
                </a:solidFill>
              </a:rPr>
              <a:t> умение «вести наблюдение» через иностранную прессу за событиями в мире и развитием интуризма</a:t>
            </a:r>
            <a:endParaRPr lang="ru-RU" sz="15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Экскурсионно-методического отдела курсов Правления ВАО «Интурист» (1959 г.)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1196752"/>
            <a:ext cx="3240360" cy="5184576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3800" b="1" dirty="0" smtClean="0">
                <a:solidFill>
                  <a:srgbClr val="FF0000"/>
                </a:solidFill>
              </a:rPr>
              <a:t>общеполитическая подготовка </a:t>
            </a:r>
          </a:p>
          <a:p>
            <a:pPr algn="just"/>
            <a:r>
              <a:rPr lang="ru-RU" sz="3800" b="1" dirty="0" smtClean="0"/>
              <a:t>тематические блоки: «Изучение материалов </a:t>
            </a:r>
            <a:r>
              <a:rPr lang="en-US" sz="3800" b="1" dirty="0" smtClean="0"/>
              <a:t>XXI</a:t>
            </a:r>
            <a:r>
              <a:rPr lang="ru-RU" sz="3800" b="1" dirty="0" smtClean="0"/>
              <a:t> съезда КПСС», «Достижения Советского Союза в области подъема благосостояния трудящихся», «Достижения советского народа в области развития науки и культуры», «Экономические и политические преобразования и достижения в строительстве социализма в странах народной демократии», «Экономическое и политическое положение в основных капиталистических странах» и «Актуальные вопросы политической подготовки»</a:t>
            </a:r>
          </a:p>
          <a:p>
            <a:endParaRPr 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07904" y="1124744"/>
            <a:ext cx="5256584" cy="554461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500" b="1" dirty="0" smtClean="0">
                <a:solidFill>
                  <a:srgbClr val="FF0000"/>
                </a:solidFill>
              </a:rPr>
              <a:t>подготовка по специальности</a:t>
            </a:r>
          </a:p>
          <a:p>
            <a:pPr algn="just"/>
            <a:r>
              <a:rPr lang="ru-RU" sz="1500" b="1" dirty="0" smtClean="0"/>
              <a:t>обучение самостоятельному ведению экскурсий (обзорных по Москве, московский метрополитен, МГУ, Московский кремль, ВДНХ, музеи и пр.) на иностранном языке </a:t>
            </a:r>
          </a:p>
          <a:p>
            <a:pPr algn="just"/>
            <a:r>
              <a:rPr lang="ru-RU" sz="1500" b="1" dirty="0" smtClean="0"/>
              <a:t>лекции о генеральном плане реконструкции Москвы, жилищном строительстве в городе, архитектуре, положении церкви в СССР и т.д. </a:t>
            </a:r>
          </a:p>
          <a:p>
            <a:pPr algn="just"/>
            <a:r>
              <a:rPr lang="ru-RU" sz="1500" b="1" dirty="0" smtClean="0"/>
              <a:t>отработка терминологии на иностранных языках по темам экскурсий</a:t>
            </a:r>
          </a:p>
          <a:p>
            <a:pPr algn="just"/>
            <a:r>
              <a:rPr lang="ru-RU" sz="1500" b="1" dirty="0" smtClean="0"/>
              <a:t>организационные вопросы по обслуживанию иностранных туристов</a:t>
            </a:r>
          </a:p>
          <a:p>
            <a:pPr algn="just"/>
            <a:r>
              <a:rPr lang="ru-RU" sz="1500" b="1" dirty="0" smtClean="0"/>
              <a:t>изучение структуры и функций «Интуриста», видов иностранного туризма, различных типов документации и порядка расчетов за обслуживание, особенностей работы бюро обслуживания гостиниц, норм поведения переводчиков при работе с туристами, порядка посещения объектов показа, составления программ пребывания и отчетов, правил этикета в театре и на приеме</a:t>
            </a:r>
          </a:p>
          <a:p>
            <a:pPr algn="just"/>
            <a:r>
              <a:rPr lang="ru-RU" sz="1500" b="1" dirty="0" smtClean="0"/>
              <a:t>особенности работы переводчиков, как с большими группами туристов, так и с индивидуальными гостями страны</a:t>
            </a: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политической и профессиональной учебы гидов-переводчиков БММТ «Спутник» в 1970-е гг.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1340769"/>
            <a:ext cx="4038600" cy="4248472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общеполитическая подготовка </a:t>
            </a:r>
          </a:p>
          <a:p>
            <a:pPr algn="just"/>
            <a:r>
              <a:rPr lang="ru-RU" sz="3600" b="1" dirty="0" smtClean="0"/>
              <a:t>темы о коммунистическом строительстве в СССР, мировом коммунистическом, рабочем и национально-освободительном движении на современном этапе и борьбе против буржуазной идеологии в современных условиях</a:t>
            </a:r>
          </a:p>
          <a:p>
            <a:pPr algn="just"/>
            <a:r>
              <a:rPr lang="ru-RU" sz="3600" b="1" dirty="0" smtClean="0"/>
              <a:t>темы «Советская молодежь и комсомол» и «Международное молодежное и студенческое движение на современном этапе»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172272" cy="5400600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подготовка по специальности</a:t>
            </a:r>
          </a:p>
          <a:p>
            <a:pPr algn="just"/>
            <a:r>
              <a:rPr lang="ru-RU" sz="3600" b="1" dirty="0" smtClean="0"/>
              <a:t>изучение как теоретических тем («Международный туризм и международные туристские связи Советского Союза»; «Международный молодежный туризм как форма интернационального воспитания молодежи и средство для пропаганды советской действительности», «Основные правила, нормы поведения и содержание работы гидов-переводчиков с иностранными туристами»)</a:t>
            </a:r>
          </a:p>
          <a:p>
            <a:pPr algn="just"/>
            <a:r>
              <a:rPr lang="ru-RU" sz="3600" b="1" dirty="0" smtClean="0"/>
              <a:t>так и практических: «Методика проведения экскурсий по город» и «Изучение экскурсионного материала (Москва, Ленинград, Киев)».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1299</Words>
  <Application>Microsoft Office PowerPoint</Application>
  <PresentationFormat>Экран (4:3)</PresentationFormat>
  <Paragraphs>76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«Бойцы идеологического фронта»: подготовка гидов-переводчиков в СССР Доклад на конференции «Культурная политика в СССР» (Москва, 20-21 декабря 2012 г.)</vt:lpstr>
      <vt:lpstr>Слайд 2</vt:lpstr>
      <vt:lpstr>Институциональная составляющая подготовки гидов</vt:lpstr>
      <vt:lpstr>Идеологическая составляющая</vt:lpstr>
      <vt:lpstr>Профессиональная составляющая</vt:lpstr>
      <vt:lpstr>Проект профиля подготовки экскурсоводов-переводчиков (1932 г.)</vt:lpstr>
      <vt:lpstr>Программа Экскурсионно-методического отдела курсов Правления ВАО «Интурист» (1959 г.)</vt:lpstr>
      <vt:lpstr>Система политической и профессиональной учебы гидов-переводчиков БММТ «Спутник» в 1970-е гг.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«Бойцы идеологического фронта»: подготовка гидов-переводчиков в СССР</dc:title>
  <dc:creator>User</dc:creator>
  <cp:lastModifiedBy>User</cp:lastModifiedBy>
  <cp:revision>19</cp:revision>
  <dcterms:created xsi:type="dcterms:W3CDTF">2012-12-19T16:34:07Z</dcterms:created>
  <dcterms:modified xsi:type="dcterms:W3CDTF">2015-03-07T18:58:24Z</dcterms:modified>
</cp:coreProperties>
</file>