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9" r:id="rId3"/>
    <p:sldId id="274" r:id="rId4"/>
    <p:sldId id="275" r:id="rId5"/>
    <p:sldId id="276" r:id="rId6"/>
    <p:sldId id="271" r:id="rId7"/>
    <p:sldId id="260" r:id="rId8"/>
    <p:sldId id="264" r:id="rId9"/>
    <p:sldId id="262" r:id="rId10"/>
    <p:sldId id="270" r:id="rId11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172AAFA-A3C9-4A9A-8A07-F206048E3BF0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598BD83-8D00-46DD-A822-6C6DBEA3E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D65ED-BE16-4316-9938-75FA2000712F}" type="slidenum">
              <a:rPr lang="ru-RU"/>
              <a:pPr/>
              <a:t>1</a:t>
            </a:fld>
            <a:endParaRPr lang="ru-RU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0C83-3B27-4E3A-95EE-958C888CEAB8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A84-C2EA-4837-B6AA-02E8A7D1C3C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67544" y="260648"/>
            <a:ext cx="5904656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 anchor="b" anchorCtr="1">
            <a:spAutoFit/>
          </a:bodyPr>
          <a:lstStyle/>
          <a:p>
            <a:pPr algn="ctr">
              <a:spcBef>
                <a:spcPts val="1000"/>
              </a:spcBef>
            </a:pPr>
            <a:r>
              <a:rPr lang="ru-RU" sz="1900" b="1" dirty="0" smtClean="0">
                <a:solidFill>
                  <a:srgbClr val="6600CC"/>
                </a:solidFill>
                <a:latin typeface="Arial CYR" charset="-52"/>
              </a:rPr>
              <a:t>Национальный исследовательский университет </a:t>
            </a:r>
            <a:r>
              <a:rPr lang="ru-RU" sz="1900" b="1" dirty="0" smtClean="0">
                <a:solidFill>
                  <a:srgbClr val="6600CC"/>
                </a:solidFill>
                <a:latin typeface="Arial CYR" charset="-52"/>
              </a:rPr>
              <a:t>- Высшая </a:t>
            </a:r>
            <a:r>
              <a:rPr lang="ru-RU" sz="1900" b="1" dirty="0">
                <a:solidFill>
                  <a:srgbClr val="6600CC"/>
                </a:solidFill>
                <a:latin typeface="Arial CYR" charset="-52"/>
              </a:rPr>
              <a:t>школа экономики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115616" y="5949280"/>
            <a:ext cx="70567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Орлов И.Б.</a:t>
            </a:r>
          </a:p>
          <a:p>
            <a:pPr algn="ctr"/>
            <a:r>
              <a:rPr lang="ru-RU" sz="2000" b="1" dirty="0"/>
              <a:t>доктор исторических </a:t>
            </a:r>
            <a:r>
              <a:rPr lang="ru-RU" sz="2000" b="1" dirty="0" smtClean="0"/>
              <a:t>наук, профессор</a:t>
            </a:r>
            <a:endParaRPr lang="ru-RU" sz="2000" b="1" dirty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50825" y="1916831"/>
            <a:ext cx="8642350" cy="3888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Российская государственность в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метаисторическом измерении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Доклад на Всероссийской научной конференции </a:t>
            </a:r>
            <a:endParaRPr lang="ru-RU" sz="3200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«Нравственное государство как императив государственной эволюции»</a:t>
            </a:r>
            <a:endParaRPr lang="ru-RU" sz="3200" dirty="0" smtClean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(Москва, 27 мая 2011 </a:t>
            </a:r>
            <a:r>
              <a:rPr lang="ru-RU" sz="3200" b="1" dirty="0" smtClean="0">
                <a:solidFill>
                  <a:srgbClr val="FF0000"/>
                </a:solidFill>
              </a:rPr>
              <a:t>г.)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28679" name="Picture 7" descr="i?id=11064721&amp;tov=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4575" y="188913"/>
            <a:ext cx="1414463" cy="1800225"/>
          </a:xfrm>
          <a:prstGeom prst="rect">
            <a:avLst/>
          </a:prstGeom>
          <a:noFill/>
          <a:effectLst>
            <a:prstShdw prst="shdw13" dist="53882" dir="13500000">
              <a:srgbClr val="808080">
                <a:alpha val="50000"/>
              </a:srgbClr>
            </a:prst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93610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Нравственная сфера социального государства нового типа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256584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sz="5000" b="1" dirty="0" smtClean="0"/>
              <a:t>во главу угла забот государства и общества должно быть поставлено формирование всесторонне и гармонично развитой личности каждого человека;</a:t>
            </a:r>
          </a:p>
          <a:p>
            <a:pPr algn="ctr"/>
            <a:r>
              <a:rPr lang="ru-RU" sz="5000" b="1" dirty="0" smtClean="0"/>
              <a:t>глубокие народные традиции гуманизма и нравственности, высочайшие достижения отечественной культуры делают эту цель вполне достижимой;</a:t>
            </a:r>
          </a:p>
          <a:p>
            <a:pPr algn="ctr"/>
            <a:r>
              <a:rPr lang="ru-RU" sz="5000" b="1" dirty="0" smtClean="0"/>
              <a:t>для этого должен быть открыт доступ гражданам к подлинным образцам мировой и отечественной культуры, искусства и литературы и, главное, прекращена вестернизация духовной жизни;</a:t>
            </a:r>
          </a:p>
          <a:p>
            <a:pPr algn="ctr"/>
            <a:r>
              <a:rPr lang="ru-RU" sz="5000" b="1" dirty="0" smtClean="0"/>
              <a:t> принципиально важное значение имеет прекращение пропаганды насилия, жестокости, аморализма, индивидуализма, внедрения в массовое сознание иллюзий о широких возможностях случайного счастливого обогащения и т.д. ;</a:t>
            </a:r>
          </a:p>
          <a:p>
            <a:pPr algn="ctr"/>
            <a:r>
              <a:rPr lang="ru-RU" sz="5000" b="1" dirty="0" smtClean="0"/>
              <a:t>интересам общества и традициям народов России в гораздо большей степени отвечает воспитание молодежи в духе гуманизма, нравственности, коллективизма и взаимопомощи, служения людям и Отечеству;</a:t>
            </a:r>
          </a:p>
          <a:p>
            <a:pPr algn="ctr"/>
            <a:r>
              <a:rPr lang="ru-RU" sz="5000" b="1" dirty="0" smtClean="0"/>
              <a:t>большие задачи перед государством и обществом стоят и в области формирования правовой культуры населения и борьбы с преступностью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50405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Положение России в метаисторическом потоке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76064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позиционируется как своеобразный «русский путь» - реакция на исторический вызов Запада;</a:t>
            </a:r>
          </a:p>
          <a:p>
            <a:pPr algn="ctr"/>
            <a:r>
              <a:rPr lang="ru-RU" sz="2400" b="1" dirty="0" smtClean="0"/>
              <a:t>определяется, прежде всего, вкладом страны в развитие человеческой культуры; </a:t>
            </a:r>
          </a:p>
          <a:p>
            <a:pPr algn="ctr"/>
            <a:r>
              <a:rPr lang="ru-RU" sz="2400" b="1" dirty="0" smtClean="0"/>
              <a:t>актуализируется </a:t>
            </a:r>
            <a:r>
              <a:rPr lang="ru-RU" sz="2400" b="1" dirty="0"/>
              <a:t>цивилизационным измерением </a:t>
            </a:r>
            <a:r>
              <a:rPr lang="ru-RU" sz="2400" b="1" dirty="0" smtClean="0"/>
              <a:t>российской государственности и </a:t>
            </a:r>
            <a:r>
              <a:rPr lang="ru-RU" sz="2400" b="1" dirty="0"/>
              <a:t>цивилизационным типом </a:t>
            </a:r>
            <a:r>
              <a:rPr lang="ru-RU" sz="2400" b="1" dirty="0" smtClean="0"/>
              <a:t>культуры;</a:t>
            </a:r>
          </a:p>
          <a:p>
            <a:pPr algn="ctr"/>
            <a:r>
              <a:rPr lang="ru-RU" sz="2400" b="1" dirty="0" smtClean="0"/>
              <a:t>основано на понимании </a:t>
            </a:r>
            <a:r>
              <a:rPr lang="ru-RU" sz="2400" b="1" dirty="0"/>
              <a:t>метаистории как некоего «проекта российской соборности», ориентированного на нравственную </a:t>
            </a:r>
            <a:r>
              <a:rPr lang="ru-RU" sz="2400" b="1" dirty="0" smtClean="0"/>
              <a:t>государственность;</a:t>
            </a:r>
          </a:p>
          <a:p>
            <a:pPr algn="ctr"/>
            <a:r>
              <a:rPr lang="ru-RU" sz="2400" b="1" dirty="0" smtClean="0"/>
              <a:t>включает строительство государства </a:t>
            </a:r>
            <a:r>
              <a:rPr lang="ru-RU" sz="2400" b="1" dirty="0"/>
              <a:t>традиционного типа в рамках доктрины мирового справедливого и нравственного </a:t>
            </a:r>
            <a:r>
              <a:rPr lang="ru-RU" sz="2400" b="1" dirty="0" smtClean="0"/>
              <a:t>устройства;</a:t>
            </a:r>
            <a:endParaRPr lang="ru-RU" sz="2400" b="1" dirty="0"/>
          </a:p>
          <a:p>
            <a:pPr algn="ctr"/>
            <a:r>
              <a:rPr lang="ru-RU" sz="2400" b="1" dirty="0" smtClean="0"/>
              <a:t>опирается на приоритет в </a:t>
            </a:r>
            <a:r>
              <a:rPr lang="ru-RU" sz="2400" b="1" dirty="0"/>
              <a:t>российской традиции </a:t>
            </a:r>
            <a:r>
              <a:rPr lang="ru-RU" sz="2400" b="1" dirty="0" smtClean="0"/>
              <a:t>этического начала</a:t>
            </a:r>
            <a:endParaRPr lang="ru-RU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Двуединая задачи российской власти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916832"/>
            <a:ext cx="7992888" cy="420933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сформировать систему, которая бы отвечала наднациональной идеологеме на внутригосударственном пространстве;</a:t>
            </a:r>
          </a:p>
          <a:p>
            <a:pPr algn="ctr"/>
            <a:r>
              <a:rPr lang="ru-RU" b="1" dirty="0" smtClean="0"/>
              <a:t>интегрироваться в мировое христианское пространство, вернув тем самым христианский мир к его истокам, т.е. на путь истины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Атрибуты великой державы, способной занять достойное место в мегаисторическом потоке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сильная государственность, обладающая устойчивой легитимностью; </a:t>
            </a:r>
          </a:p>
          <a:p>
            <a:pPr algn="ctr"/>
            <a:r>
              <a:rPr lang="ru-RU" b="1" dirty="0" smtClean="0"/>
              <a:t>наличие цивилизационного проекта, понятого и поддержанного большинством общества; </a:t>
            </a:r>
          </a:p>
          <a:p>
            <a:pPr algn="ctr"/>
            <a:r>
              <a:rPr lang="ru-RU" b="1" dirty="0" smtClean="0"/>
              <a:t>наличие мировоззренческой матрицы («культурного ядра»), собирающей население в народ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Критерии эффективности великой державы в метаисторическом контексте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/>
          </a:bodyPr>
          <a:lstStyle/>
          <a:p>
            <a:pPr lvl="0" algn="ctr"/>
            <a:r>
              <a:rPr lang="ru-RU" b="1" dirty="0" smtClean="0"/>
              <a:t>способность быстро мобилизовать огромные ресурсы;</a:t>
            </a:r>
          </a:p>
          <a:p>
            <a:pPr lvl="0" algn="ctr"/>
            <a:r>
              <a:rPr lang="ru-RU" b="1" dirty="0" smtClean="0"/>
              <a:t>признанное культурное и духовное превосходство;</a:t>
            </a:r>
          </a:p>
          <a:p>
            <a:pPr lvl="0" algn="ctr"/>
            <a:r>
              <a:rPr lang="ru-RU" b="1" dirty="0" smtClean="0"/>
              <a:t>способность поддерживать внутреннее единство;</a:t>
            </a:r>
          </a:p>
          <a:p>
            <a:pPr lvl="0" algn="ctr"/>
            <a:r>
              <a:rPr lang="ru-RU" b="1" dirty="0" smtClean="0"/>
              <a:t>мировая конкурентоспособность экономики;</a:t>
            </a:r>
          </a:p>
          <a:p>
            <a:pPr lvl="0" algn="ctr"/>
            <a:r>
              <a:rPr lang="ru-RU" b="1" dirty="0" smtClean="0"/>
              <a:t>чувство «особой миссии»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Нравственные характеристики российского социума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/>
              <a:t>превалирование цели спасения души над физическим выживанием;</a:t>
            </a:r>
          </a:p>
          <a:p>
            <a:pPr algn="ctr"/>
            <a:r>
              <a:rPr lang="ru-RU" b="1" dirty="0" smtClean="0"/>
              <a:t>для всегда недоедающего социума стремление к равенству приобрело силу религиозного чувства;</a:t>
            </a:r>
          </a:p>
          <a:p>
            <a:pPr algn="ctr"/>
            <a:r>
              <a:rPr lang="ru-RU" b="1" dirty="0" smtClean="0"/>
              <a:t>«выживание слабейших» было освящено общественным мнением;</a:t>
            </a:r>
          </a:p>
          <a:p>
            <a:pPr algn="ctr"/>
            <a:r>
              <a:rPr lang="ru-RU" b="1" dirty="0" smtClean="0"/>
              <a:t>мощное централизованное государство в сознании населения воспринималось как основное историческое достижение русского народа;</a:t>
            </a:r>
          </a:p>
          <a:p>
            <a:pPr algn="ctr"/>
            <a:r>
              <a:rPr lang="ru-RU" b="1" dirty="0" smtClean="0"/>
              <a:t>атрибуты и символы православной церкви стали одновременно и символами российской государственности;</a:t>
            </a:r>
          </a:p>
          <a:p>
            <a:pPr algn="ctr"/>
            <a:r>
              <a:rPr lang="ru-RU" b="1" dirty="0" smtClean="0"/>
              <a:t>историческая ориентация на многопоколенную модель семейных связей;</a:t>
            </a:r>
          </a:p>
          <a:p>
            <a:pPr algn="ctr"/>
            <a:r>
              <a:rPr lang="ru-RU" b="1" dirty="0" smtClean="0"/>
              <a:t>базовые трудовые ценности</a:t>
            </a:r>
          </a:p>
          <a:p>
            <a:pPr algn="ctr"/>
            <a:endParaRPr lang="ru-RU" b="1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7142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Значимые характеристики русского характера по данным социологических опросов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/>
              <a:t>откровенный;</a:t>
            </a:r>
          </a:p>
          <a:p>
            <a:pPr algn="ctr"/>
            <a:r>
              <a:rPr lang="ru-RU" b="1" dirty="0" smtClean="0"/>
              <a:t>щедрый;</a:t>
            </a:r>
          </a:p>
          <a:p>
            <a:pPr algn="ctr"/>
            <a:r>
              <a:rPr lang="ru-RU" b="1" dirty="0" smtClean="0"/>
              <a:t>бесшабашный;</a:t>
            </a:r>
          </a:p>
          <a:p>
            <a:pPr algn="ctr"/>
            <a:r>
              <a:rPr lang="ru-RU" b="1" dirty="0" smtClean="0"/>
              <a:t>прощающий;</a:t>
            </a:r>
          </a:p>
          <a:p>
            <a:pPr algn="ctr"/>
            <a:r>
              <a:rPr lang="ru-RU" b="1" dirty="0" smtClean="0"/>
              <a:t>непрактичный;</a:t>
            </a:r>
          </a:p>
          <a:p>
            <a:pPr algn="ctr"/>
            <a:r>
              <a:rPr lang="ru-RU" b="1" dirty="0" smtClean="0"/>
              <a:t>доверчивый;</a:t>
            </a:r>
          </a:p>
          <a:p>
            <a:pPr algn="ctr"/>
            <a:r>
              <a:rPr lang="ru-RU" b="1" dirty="0" smtClean="0"/>
              <a:t>миролюбивый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Европейский опыт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/>
              <a:t>идея «сформированного общества», где  внешний баланс между общество и рынком достигается с помощью государства, а внутреннее единство обеспечивается идеей христианского солидаризма  (Л. Эрхард);</a:t>
            </a:r>
          </a:p>
          <a:p>
            <a:pPr algn="ctr"/>
            <a:r>
              <a:rPr lang="ru-RU" b="1" dirty="0" smtClean="0"/>
              <a:t>акцент на иллюзорности представления, будто хороший порядок установится без всякого участия государства (Ф. Бём);</a:t>
            </a:r>
          </a:p>
          <a:p>
            <a:pPr algn="ctr"/>
            <a:r>
              <a:rPr lang="ru-RU" b="1" dirty="0" smtClean="0"/>
              <a:t>Невозможность  создать эффективную экономику, имея больное общество и патологичное государство: «социальная интеграция» свободных людей возникает из взаимодействия «морали и институтов» (В. Рёпке);</a:t>
            </a:r>
          </a:p>
          <a:p>
            <a:pPr algn="ctr"/>
            <a:r>
              <a:rPr lang="ru-RU" b="1" dirty="0" smtClean="0"/>
              <a:t>формирование государством нового стиля, ориентированного на достижение общественной гармонии (А. Мюллер-Армак)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</a:rPr>
              <a:t>Выводы</a:t>
            </a: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88632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/>
              <a:t>в</a:t>
            </a:r>
            <a:r>
              <a:rPr lang="ru-RU" b="1" dirty="0" smtClean="0"/>
              <a:t> </a:t>
            </a:r>
            <a:r>
              <a:rPr lang="ru-RU" b="1" dirty="0"/>
              <a:t>условиях инициированной Западом глобализации девальвация роли и значимости государства, которое на протяжении многих веков служило системообразующей структурой и обеспечивало поступательное развитие общества, ставит вопрос об изменении самой сущности данного </a:t>
            </a:r>
            <a:r>
              <a:rPr lang="ru-RU" b="1" dirty="0" smtClean="0"/>
              <a:t>института;</a:t>
            </a:r>
          </a:p>
          <a:p>
            <a:pPr algn="ctr"/>
            <a:r>
              <a:rPr lang="ru-RU" b="1" dirty="0" smtClean="0"/>
              <a:t>в </a:t>
            </a:r>
            <a:r>
              <a:rPr lang="ru-RU" b="1" dirty="0"/>
              <a:t>России во многом декларативный концепт правового и социального государства сегодня должен быть пронизан насквозь нравственной </a:t>
            </a:r>
            <a:r>
              <a:rPr lang="ru-RU" b="1" dirty="0" smtClean="0"/>
              <a:t>компонентой;</a:t>
            </a:r>
          </a:p>
          <a:p>
            <a:pPr algn="ctr"/>
            <a:r>
              <a:rPr lang="ru-RU" b="1" dirty="0" smtClean="0"/>
              <a:t>речь идет о замене институционального целеполагания во внутренней политике России ценностным</a:t>
            </a:r>
          </a:p>
          <a:p>
            <a:pPr algn="ctr"/>
            <a:r>
              <a:rPr lang="ru-RU" b="1" dirty="0" smtClean="0"/>
              <a:t>таким интегрирующим показателем способен стать принцип социального гуманизма, понимаемого как ориентация на духовное, культурное и нравственное развитие граждан, на бережное отношение к историческому наследию и сохранение самобытности национальных традиций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656</Words>
  <Application>Microsoft Office PowerPoint</Application>
  <PresentationFormat>Экран (4:3)</PresentationFormat>
  <Paragraphs>62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Положение России в метаисторическом потоке</vt:lpstr>
      <vt:lpstr>Двуединая задачи российской власти</vt:lpstr>
      <vt:lpstr>Атрибуты великой державы, способной занять достойное место в мегаисторическом потоке</vt:lpstr>
      <vt:lpstr>Критерии эффективности великой державы в метаисторическом контексте</vt:lpstr>
      <vt:lpstr>Нравственные характеристики российского социума</vt:lpstr>
      <vt:lpstr>Значимые характеристики русского характера по данным социологических опросов</vt:lpstr>
      <vt:lpstr>Европейский опыт</vt:lpstr>
      <vt:lpstr>Выводы</vt:lpstr>
      <vt:lpstr>Нравственная сфера социального государства нового типа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17</cp:revision>
  <dcterms:created xsi:type="dcterms:W3CDTF">2011-05-25T04:47:18Z</dcterms:created>
  <dcterms:modified xsi:type="dcterms:W3CDTF">2015-03-02T18:58:47Z</dcterms:modified>
</cp:coreProperties>
</file>