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sldIdLst>
    <p:sldId id="257" r:id="rId2"/>
    <p:sldId id="259" r:id="rId3"/>
    <p:sldId id="260" r:id="rId4"/>
    <p:sldId id="261" r:id="rId5"/>
    <p:sldId id="262" r:id="rId6"/>
    <p:sldId id="263" r:id="rId7"/>
    <p:sldId id="264" r:id="rId8"/>
    <p:sldId id="265" r:id="rId9"/>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6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ru-RU" smtClean="0"/>
              <a:t>Образец заголовка</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ru-RU"/>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F28FB93-0A08-4E7D-8E63-9EFA29F1E09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Date Placeholder 2"/>
          <p:cNvSpPr>
            <a:spLocks noGrp="1"/>
          </p:cNvSpPr>
          <p:nvPr>
            <p:ph type="dt" sz="half" idx="10"/>
          </p:nvPr>
        </p:nvSpPr>
        <p:spPr/>
        <p:txBody>
          <a:bodyPr/>
          <a:lstStyle/>
          <a:p>
            <a:fld id="{83C36816-20BE-5747-B35D-0CB8DB0105CC}" type="datetimeFigureOut">
              <a:rPr lang="ru-RU" smtClean="0"/>
              <a:t>21.06.14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36816-20BE-5747-B35D-0CB8DB0105CC}" type="datetimeFigureOut">
              <a:rPr lang="ru-RU" smtClean="0"/>
              <a:t>21.06.14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ru-RU" smtClean="0"/>
              <a:t>Образец заголовка</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ru-RU" smtClean="0"/>
              <a:t>Образец заголовка</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рисунка с подписью">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ru-RU" smtClean="0"/>
              <a:t>Образец заголовка</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Рисунок над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ru-RU" smtClean="0"/>
              <a:t>Образец заголовка</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рисунка над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ru-RU" smtClean="0"/>
              <a:t>Образец заголовка</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dirty="0"/>
          </a:p>
        </p:txBody>
      </p:sp>
      <p:sp>
        <p:nvSpPr>
          <p:cNvPr id="4" name="Date Placeholder 3"/>
          <p:cNvSpPr>
            <a:spLocks noGrp="1"/>
          </p:cNvSpPr>
          <p:nvPr>
            <p:ph type="dt" sz="half" idx="10"/>
          </p:nvPr>
        </p:nvSpPr>
        <p:spPr/>
        <p:txBody>
          <a:body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ru-RU" smtClean="0"/>
              <a:t>Образец заголовка</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Date Placeholder 3"/>
          <p:cNvSpPr>
            <a:spLocks noGrp="1"/>
          </p:cNvSpPr>
          <p:nvPr>
            <p:ph type="dt" sz="half" idx="10"/>
          </p:nvPr>
        </p:nvSpPr>
        <p:spPr/>
        <p:txBody>
          <a:body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Титульный слайд с водяным знаком">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ru-RU" smtClean="0"/>
              <a:t>Образец текста</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ru-RU" smtClean="0"/>
              <a:t>Образец заголовка</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ru-RU"/>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81E7AE0F-CFDE-1543-90BE-3CB252F1A19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ru-RU" smtClean="0"/>
              <a:t>Образец заголовка</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ru-RU" smtClean="0"/>
              <a:t>Образец текста</a:t>
            </a:r>
          </a:p>
        </p:txBody>
      </p:sp>
      <p:sp>
        <p:nvSpPr>
          <p:cNvPr id="4" name="Date Placeholder 3"/>
          <p:cNvSpPr>
            <a:spLocks noGrp="1"/>
          </p:cNvSpPr>
          <p:nvPr>
            <p:ph type="dt" sz="half" idx="10"/>
          </p:nvPr>
        </p:nvSpPr>
        <p:spPr/>
        <p:txBody>
          <a:body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E7AE0F-CFDE-1543-90BE-3CB252F1A19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Раздел с водяным знаком">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ru-RU" smtClean="0"/>
              <a:t>Образец текста</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ru-RU" smtClean="0"/>
              <a:t>Образец заголовка</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3C36816-20BE-5747-B35D-0CB8DB0105CC}" type="datetimeFigureOut">
              <a:rPr lang="ru-RU" smtClean="0"/>
              <a:t>21.06.14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E7AE0F-CFDE-1543-90BE-3CB252F1A191}"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Раздел с рисунком">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ru-RU" smtClean="0"/>
              <a:t>Образец заголовка</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ru-RU" smtClean="0"/>
              <a:t>Чтобы добавить рисунок, перетащите его на заполнитель или щелкните значок</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7" name="Date Placeholder 6"/>
          <p:cNvSpPr>
            <a:spLocks noGrp="1"/>
          </p:cNvSpPr>
          <p:nvPr>
            <p:ph type="dt" sz="half" idx="10"/>
          </p:nvPr>
        </p:nvSpPr>
        <p:spPr/>
        <p:txBody>
          <a:bodyPr/>
          <a:lstStyle/>
          <a:p>
            <a:fld id="{83C36816-20BE-5747-B35D-0CB8DB0105CC}" type="datetimeFigureOut">
              <a:rPr lang="ru-RU" smtClean="0"/>
              <a:t>21.06.14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E7AE0F-CFDE-1543-90BE-3CB252F1A191}" type="slidenum">
              <a:rPr lang="ru-RU" smtClean="0"/>
              <a:t>‹#›</a:t>
            </a:fld>
            <a:endParaRPr lang="ru-RU"/>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объекта, вверху и вниз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Date Placeholder 4"/>
          <p:cNvSpPr>
            <a:spLocks noGrp="1"/>
          </p:cNvSpPr>
          <p:nvPr>
            <p:ph type="dt" sz="half" idx="10"/>
          </p:nvPr>
        </p:nvSpPr>
        <p:spPr/>
        <p:txBody>
          <a:bodyPr/>
          <a:lstStyle/>
          <a:p>
            <a:fld id="{83C36816-20BE-5747-B35D-0CB8DB0105CC}" type="datetimeFigureOut">
              <a:rPr lang="ru-RU" smtClean="0"/>
              <a:t>21.06.14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E7AE0F-CFDE-1543-90BE-3CB252F1A191}" type="slidenum">
              <a:rPr lang="ru-RU" smtClean="0"/>
              <a:t>‹#›</a:t>
            </a:fld>
            <a:endParaRPr lang="ru-RU"/>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ru-RU" smtClean="0"/>
              <a:t>Образец заголовка</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83C36816-20BE-5747-B35D-0CB8DB0105CC}" type="datetimeFigureOut">
              <a:rPr lang="ru-RU" smtClean="0"/>
              <a:t>21.06.14</a:t>
            </a:fld>
            <a:endParaRPr lang="ru-RU"/>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ru-RU"/>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81E7AE0F-CFDE-1543-90BE-3CB252F1A19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6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hyperlink" Target="mailto:ikiria@hse.ru" TargetMode="External"/><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alphaModFix amt="49000"/>
            <a:extLst>
              <a:ext uri="{BEBA8EAE-BF5A-486C-A8C5-ECC9F3942E4B}">
                <a14:imgProps xmlns:a14="http://schemas.microsoft.com/office/drawing/2010/main">
                  <a14:imgLayer r:embed="rId3">
                    <a14:imgEffect>
                      <a14:brightnessContrast bright="57000"/>
                    </a14:imgEffect>
                  </a14:imgLayer>
                </a14:imgProps>
              </a:ext>
            </a:extLst>
          </a:blip>
          <a:stretch>
            <a:fillRect/>
          </a:stretch>
        </p:blipFill>
        <p:spPr>
          <a:xfrm>
            <a:off x="3216712" y="401875"/>
            <a:ext cx="5643126" cy="3744449"/>
          </a:xfrm>
          <a:prstGeom prst="rect">
            <a:avLst/>
          </a:prstGeom>
        </p:spPr>
      </p:pic>
      <p:sp>
        <p:nvSpPr>
          <p:cNvPr id="3" name="Подзаголовок 2"/>
          <p:cNvSpPr>
            <a:spLocks noGrp="1"/>
          </p:cNvSpPr>
          <p:nvPr>
            <p:ph type="subTitle" idx="1"/>
          </p:nvPr>
        </p:nvSpPr>
        <p:spPr>
          <a:xfrm>
            <a:off x="3738563" y="4251575"/>
            <a:ext cx="5121275" cy="1581150"/>
          </a:xfrm>
        </p:spPr>
        <p:txBody>
          <a:bodyPr rtlCol="0">
            <a:normAutofit fontScale="92500"/>
          </a:bodyPr>
          <a:lstStyle/>
          <a:p>
            <a:pPr fontAlgn="auto">
              <a:spcAft>
                <a:spcPts val="0"/>
              </a:spcAft>
              <a:buFont typeface="Arial" pitchFamily="34" charset="0"/>
              <a:buNone/>
              <a:defRPr/>
            </a:pPr>
            <a:r>
              <a:rPr lang="en-US" dirty="0" smtClean="0"/>
              <a:t>Ilya Kiriya, Anna </a:t>
            </a:r>
            <a:r>
              <a:rPr lang="en-US" dirty="0" err="1" smtClean="0"/>
              <a:t>Novikova</a:t>
            </a:r>
            <a:r>
              <a:rPr lang="en-US" dirty="0" smtClean="0"/>
              <a:t>, </a:t>
            </a:r>
            <a:r>
              <a:rPr lang="en-US" dirty="0" err="1" smtClean="0">
                <a:ea typeface="+mn-ea"/>
              </a:rPr>
              <a:t>Varvara</a:t>
            </a:r>
            <a:r>
              <a:rPr lang="en-US" dirty="0" smtClean="0">
                <a:ea typeface="+mn-ea"/>
              </a:rPr>
              <a:t> </a:t>
            </a:r>
            <a:r>
              <a:rPr lang="en-US" dirty="0" err="1" smtClean="0">
                <a:ea typeface="+mn-ea"/>
              </a:rPr>
              <a:t>Chumakova</a:t>
            </a:r>
            <a:r>
              <a:rPr lang="en-US" dirty="0" smtClean="0">
                <a:ea typeface="+mn-ea"/>
              </a:rPr>
              <a:t>, </a:t>
            </a:r>
          </a:p>
          <a:p>
            <a:pPr fontAlgn="auto">
              <a:spcAft>
                <a:spcPts val="0"/>
              </a:spcAft>
              <a:buFont typeface="Arial" pitchFamily="34" charset="0"/>
              <a:buNone/>
              <a:defRPr/>
            </a:pPr>
            <a:r>
              <a:rPr lang="en-US" dirty="0" smtClean="0">
                <a:ea typeface="+mn-ea"/>
                <a:hlinkClick r:id="rId4"/>
              </a:rPr>
              <a:t>ikiria@hse.ru</a:t>
            </a:r>
            <a:r>
              <a:rPr lang="en-US" dirty="0" smtClean="0">
                <a:ea typeface="+mn-ea"/>
              </a:rPr>
              <a:t> </a:t>
            </a:r>
          </a:p>
          <a:p>
            <a:pPr fontAlgn="auto">
              <a:spcAft>
                <a:spcPts val="0"/>
              </a:spcAft>
              <a:buFont typeface="Arial" pitchFamily="34" charset="0"/>
              <a:buNone/>
              <a:defRPr/>
            </a:pPr>
            <a:r>
              <a:rPr lang="en-US" dirty="0" smtClean="0">
                <a:ea typeface="+mn-ea"/>
              </a:rPr>
              <a:t>National Research University</a:t>
            </a:r>
          </a:p>
          <a:p>
            <a:pPr fontAlgn="auto">
              <a:spcAft>
                <a:spcPts val="0"/>
              </a:spcAft>
              <a:buFont typeface="Arial" pitchFamily="34" charset="0"/>
              <a:buNone/>
              <a:defRPr/>
            </a:pPr>
            <a:r>
              <a:rPr lang="en-US" dirty="0" smtClean="0">
                <a:ea typeface="+mn-ea"/>
              </a:rPr>
              <a:t>Higher School of Economics (Moscow, Russia)</a:t>
            </a:r>
            <a:endParaRPr lang="ru-RU" dirty="0">
              <a:ea typeface="+mn-ea"/>
            </a:endParaRPr>
          </a:p>
        </p:txBody>
      </p:sp>
      <p:sp>
        <p:nvSpPr>
          <p:cNvPr id="2" name="Заголовок 1"/>
          <p:cNvSpPr>
            <a:spLocks noGrp="1"/>
          </p:cNvSpPr>
          <p:nvPr>
            <p:ph type="title"/>
          </p:nvPr>
        </p:nvSpPr>
        <p:spPr>
          <a:xfrm>
            <a:off x="3740150" y="1417638"/>
            <a:ext cx="5119688" cy="2303462"/>
          </a:xfrm>
        </p:spPr>
        <p:txBody>
          <a:bodyPr/>
          <a:lstStyle/>
          <a:p>
            <a:pPr>
              <a:lnSpc>
                <a:spcPct val="100000"/>
              </a:lnSpc>
            </a:pPr>
            <a:r>
              <a:rPr lang="en-US" sz="3200" dirty="0">
                <a:latin typeface="Candara" charset="0"/>
                <a:cs typeface="Tunga" charset="0"/>
              </a:rPr>
              <a:t>Mythological reception of satellite TV in oral culture (on the case of Russian rural media environment)</a:t>
            </a:r>
            <a:endParaRPr lang="ru-RU" sz="3600" cap="none" dirty="0">
              <a:latin typeface="Candara" charset="0"/>
              <a:cs typeface="Tunga" charset="0"/>
            </a:endParaRPr>
          </a:p>
        </p:txBody>
      </p:sp>
    </p:spTree>
    <p:extLst>
      <p:ext uri="{BB962C8B-B14F-4D97-AF65-F5344CB8AC3E}">
        <p14:creationId xmlns:p14="http://schemas.microsoft.com/office/powerpoint/2010/main" val="2295156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800" b="1" dirty="0" smtClean="0">
                <a:latin typeface="Candara" charset="0"/>
                <a:cs typeface="Tunga" charset="0"/>
              </a:rPr>
              <a:t>Oral and literate culture in Russia</a:t>
            </a:r>
            <a:endParaRPr lang="ru-RU" sz="2800" b="1" dirty="0">
              <a:latin typeface="Candara" charset="0"/>
              <a:cs typeface="Tunga" charset="0"/>
            </a:endParaRPr>
          </a:p>
        </p:txBody>
      </p:sp>
      <p:sp>
        <p:nvSpPr>
          <p:cNvPr id="3" name="Содержимое 2"/>
          <p:cNvSpPr>
            <a:spLocks noGrp="1"/>
          </p:cNvSpPr>
          <p:nvPr>
            <p:ph idx="1"/>
          </p:nvPr>
        </p:nvSpPr>
        <p:spPr>
          <a:xfrm>
            <a:off x="914400" y="1371600"/>
            <a:ext cx="7313613" cy="4419600"/>
          </a:xfrm>
        </p:spPr>
        <p:txBody>
          <a:bodyPr>
            <a:noAutofit/>
          </a:bodyPr>
          <a:lstStyle/>
          <a:p>
            <a:pPr marL="464400" indent="-464400">
              <a:lnSpc>
                <a:spcPct val="90000"/>
              </a:lnSpc>
            </a:pPr>
            <a:r>
              <a:rPr lang="en-US" sz="1800" dirty="0"/>
              <a:t>Traditional Russian culture before soviet industrialization and mass literacy education (made by soviet government just after the 1917 revolution) was the oral culture. </a:t>
            </a:r>
          </a:p>
          <a:p>
            <a:pPr marL="464400" indent="-464400">
              <a:lnSpc>
                <a:spcPct val="90000"/>
              </a:lnSpc>
            </a:pPr>
            <a:r>
              <a:rPr lang="en-US" sz="1800" dirty="0"/>
              <a:t>As a consequence – very mythologized culture.  </a:t>
            </a:r>
          </a:p>
          <a:p>
            <a:pPr marL="464400" indent="-464400">
              <a:lnSpc>
                <a:spcPct val="90000"/>
              </a:lnSpc>
            </a:pPr>
            <a:r>
              <a:rPr lang="en-US" sz="1800" dirty="0"/>
              <a:t>A man of oral tradition perceives his unity with the world (although literate man is much more oriented toward construction of boundaries).</a:t>
            </a:r>
          </a:p>
          <a:p>
            <a:pPr marL="464400" indent="-464400">
              <a:lnSpc>
                <a:spcPct val="90000"/>
              </a:lnSpc>
            </a:pPr>
            <a:r>
              <a:rPr lang="en-US" sz="1800" dirty="0"/>
              <a:t>In Russian rural areas the process of transition toward literate man was a most conflict one because has not been accompanied by </a:t>
            </a:r>
            <a:r>
              <a:rPr lang="en-US" sz="1800" dirty="0" smtClean="0"/>
              <a:t>changes in the </a:t>
            </a:r>
            <a:r>
              <a:rPr lang="en-US" sz="1800" dirty="0"/>
              <a:t>everyday life.</a:t>
            </a:r>
          </a:p>
          <a:p>
            <a:pPr marL="464400" indent="-464400">
              <a:lnSpc>
                <a:spcPct val="90000"/>
              </a:lnSpc>
            </a:pPr>
            <a:r>
              <a:rPr lang="en-US" sz="1800" dirty="0"/>
              <a:t>The conflict:</a:t>
            </a:r>
          </a:p>
          <a:p>
            <a:pPr marL="805712" lvl="3" indent="-464400">
              <a:lnSpc>
                <a:spcPct val="90000"/>
              </a:lnSpc>
            </a:pPr>
            <a:r>
              <a:rPr lang="en-US" sz="1200" dirty="0"/>
              <a:t>A literate culture is a something shaping the relationship with the center (central power, authorities </a:t>
            </a:r>
            <a:r>
              <a:rPr lang="en-US" sz="1200" dirty="0" err="1"/>
              <a:t>etc</a:t>
            </a:r>
            <a:r>
              <a:rPr lang="en-US" sz="1200" dirty="0"/>
              <a:t>)</a:t>
            </a:r>
          </a:p>
          <a:p>
            <a:pPr marL="805712" lvl="3" indent="-464400">
              <a:lnSpc>
                <a:spcPct val="90000"/>
              </a:lnSpc>
            </a:pPr>
            <a:r>
              <a:rPr lang="en-US" sz="1200" dirty="0"/>
              <a:t>The everyday life remains to be based </a:t>
            </a:r>
            <a:r>
              <a:rPr lang="en-US" sz="1200" dirty="0" smtClean="0"/>
              <a:t>on the </a:t>
            </a:r>
            <a:r>
              <a:rPr lang="en-US" sz="1200" dirty="0"/>
              <a:t>oral tradition. </a:t>
            </a:r>
            <a:endParaRPr lang="en-US" sz="1200" dirty="0" smtClean="0"/>
          </a:p>
          <a:p>
            <a:pPr marL="464400" indent="-464400">
              <a:lnSpc>
                <a:spcPct val="90000"/>
              </a:lnSpc>
            </a:pPr>
            <a:r>
              <a:rPr lang="en-US" sz="1800" dirty="0" smtClean="0"/>
              <a:t>This dualism is forming particular media practice: television and all mediated culture is perceived like a myth (mediated culture making them isolated in their periphery). Oral culture is forming the impression of being the one world with other Russian people. </a:t>
            </a:r>
            <a:endParaRPr lang="en-US" sz="1800" dirty="0"/>
          </a:p>
        </p:txBody>
      </p:sp>
    </p:spTree>
    <p:extLst>
      <p:ext uri="{BB962C8B-B14F-4D97-AF65-F5344CB8AC3E}">
        <p14:creationId xmlns:p14="http://schemas.microsoft.com/office/powerpoint/2010/main" val="3502309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276225" y="228600"/>
            <a:ext cx="8591550" cy="679450"/>
          </a:xfrm>
        </p:spPr>
        <p:txBody>
          <a:bodyPr/>
          <a:lstStyle/>
          <a:p>
            <a:pPr algn="ctr"/>
            <a:r>
              <a:rPr lang="en-US" sz="2800" b="1" dirty="0">
                <a:latin typeface="Candara" charset="0"/>
                <a:cs typeface="Tunga" charset="0"/>
              </a:rPr>
              <a:t>Media ecology on 2 ideal types of culture</a:t>
            </a:r>
            <a:r>
              <a:rPr lang="en-US" dirty="0">
                <a:latin typeface="Candara" charset="0"/>
                <a:cs typeface="Tunga" charset="0"/>
              </a:rPr>
              <a:t>… </a:t>
            </a:r>
            <a:endParaRPr lang="ru-RU" dirty="0">
              <a:latin typeface="Candara" charset="0"/>
              <a:cs typeface="Tunga" charset="0"/>
            </a:endParaRPr>
          </a:p>
        </p:txBody>
      </p:sp>
      <p:sp>
        <p:nvSpPr>
          <p:cNvPr id="3" name="Объект 2"/>
          <p:cNvSpPr>
            <a:spLocks noGrp="1"/>
          </p:cNvSpPr>
          <p:nvPr>
            <p:ph sz="quarter" idx="4294967295"/>
          </p:nvPr>
        </p:nvSpPr>
        <p:spPr>
          <a:xfrm>
            <a:off x="276225" y="1718088"/>
            <a:ext cx="4251325" cy="4678362"/>
          </a:xfrm>
          <a:prstGeom prst="rect">
            <a:avLst/>
          </a:prstGeom>
        </p:spPr>
        <p:txBody>
          <a:bodyPr/>
          <a:lstStyle/>
          <a:p>
            <a:pPr>
              <a:lnSpc>
                <a:spcPct val="90000"/>
              </a:lnSpc>
            </a:pPr>
            <a:r>
              <a:rPr lang="en-US" sz="2000" dirty="0">
                <a:latin typeface="Candara" charset="0"/>
                <a:cs typeface="Tahoma" charset="0"/>
              </a:rPr>
              <a:t>Simultaneous Time – no Past and Future, only Present and Eternal (Lee D. Linear and Non-linear </a:t>
            </a:r>
            <a:r>
              <a:rPr lang="en-US" sz="2000" dirty="0" err="1">
                <a:latin typeface="Candara" charset="0"/>
                <a:cs typeface="Tahoma" charset="0"/>
              </a:rPr>
              <a:t>Codifocation</a:t>
            </a:r>
            <a:r>
              <a:rPr lang="en-US" sz="2000" dirty="0">
                <a:latin typeface="Candara" charset="0"/>
                <a:cs typeface="Tahoma" charset="0"/>
              </a:rPr>
              <a:t> of Reality);</a:t>
            </a:r>
          </a:p>
          <a:p>
            <a:pPr>
              <a:lnSpc>
                <a:spcPct val="90000"/>
              </a:lnSpc>
            </a:pPr>
            <a:r>
              <a:rPr lang="en-US" sz="2000" dirty="0">
                <a:latin typeface="Candara" charset="0"/>
                <a:cs typeface="Tahoma" charset="0"/>
              </a:rPr>
              <a:t>Space is sphere without fixed boundaries, not container of </a:t>
            </a:r>
            <a:r>
              <a:rPr lang="en-US" sz="2000" dirty="0" err="1">
                <a:latin typeface="Candara" charset="0"/>
                <a:cs typeface="Tahoma" charset="0"/>
              </a:rPr>
              <a:t>smth</a:t>
            </a:r>
            <a:r>
              <a:rPr lang="en-US" sz="2000" dirty="0">
                <a:latin typeface="Candara" charset="0"/>
                <a:cs typeface="Tahoma" charset="0"/>
              </a:rPr>
              <a:t>, dynamic, non-linear, not connected (Carpenter E., McLuhan M. Acoustic Space);</a:t>
            </a:r>
          </a:p>
          <a:p>
            <a:pPr>
              <a:lnSpc>
                <a:spcPct val="90000"/>
              </a:lnSpc>
            </a:pPr>
            <a:r>
              <a:rPr lang="en-US" sz="2000" dirty="0">
                <a:latin typeface="Candara" charset="0"/>
                <a:cs typeface="Tahoma" charset="0"/>
              </a:rPr>
              <a:t>Oral communities are strictly separated from other world, but very familiar inside (</a:t>
            </a:r>
            <a:r>
              <a:rPr lang="en-US" sz="2000" dirty="0" err="1">
                <a:latin typeface="Candara" charset="0"/>
                <a:cs typeface="Tahoma" charset="0"/>
              </a:rPr>
              <a:t>Meyrowitz</a:t>
            </a:r>
            <a:r>
              <a:rPr lang="en-US" sz="2000" dirty="0">
                <a:latin typeface="Candara" charset="0"/>
                <a:cs typeface="Tahoma" charset="0"/>
              </a:rPr>
              <a:t> J. From Tribal to Global: A Brief History of </a:t>
            </a:r>
            <a:r>
              <a:rPr lang="en-US" sz="2000" dirty="0" smtClean="0">
                <a:latin typeface="Candara" charset="0"/>
                <a:cs typeface="Tahoma" charset="0"/>
              </a:rPr>
              <a:t>Civilization </a:t>
            </a:r>
            <a:r>
              <a:rPr lang="en-US" sz="2000" dirty="0">
                <a:latin typeface="Candara" charset="0"/>
                <a:cs typeface="Tahoma" charset="0"/>
              </a:rPr>
              <a:t>from </a:t>
            </a:r>
            <a:r>
              <a:rPr lang="en-US" sz="2000" dirty="0" err="1">
                <a:latin typeface="Candara" charset="0"/>
                <a:cs typeface="Tahoma" charset="0"/>
              </a:rPr>
              <a:t>McLuhanesque</a:t>
            </a:r>
            <a:r>
              <a:rPr lang="en-US" sz="2000" dirty="0">
                <a:latin typeface="Candara" charset="0"/>
                <a:cs typeface="Tahoma" charset="0"/>
              </a:rPr>
              <a:t> Perspective)</a:t>
            </a:r>
            <a:endParaRPr lang="ru-RU" sz="2000" dirty="0">
              <a:latin typeface="Candara" charset="0"/>
              <a:cs typeface="Tahoma" charset="0"/>
            </a:endParaRPr>
          </a:p>
        </p:txBody>
      </p:sp>
      <p:sp>
        <p:nvSpPr>
          <p:cNvPr id="4" name="Объект 3"/>
          <p:cNvSpPr>
            <a:spLocks noGrp="1"/>
          </p:cNvSpPr>
          <p:nvPr>
            <p:ph sz="quarter" idx="4294967295"/>
          </p:nvPr>
        </p:nvSpPr>
        <p:spPr>
          <a:xfrm>
            <a:off x="4616450" y="1718088"/>
            <a:ext cx="4251325" cy="4678362"/>
          </a:xfrm>
          <a:prstGeom prst="rect">
            <a:avLst/>
          </a:prstGeom>
        </p:spPr>
        <p:txBody>
          <a:bodyPr>
            <a:normAutofit lnSpcReduction="10000"/>
          </a:bodyPr>
          <a:lstStyle/>
          <a:p>
            <a:pPr>
              <a:lnSpc>
                <a:spcPct val="90000"/>
              </a:lnSpc>
            </a:pPr>
            <a:r>
              <a:rPr lang="en-US" sz="2000" dirty="0">
                <a:latin typeface="Candara" charset="0"/>
                <a:cs typeface="Tahoma" charset="0"/>
              </a:rPr>
              <a:t>Time is linear and has aim in future (Lee D. Linear and Non-linear </a:t>
            </a:r>
            <a:r>
              <a:rPr lang="en-US" sz="2000" dirty="0" smtClean="0">
                <a:latin typeface="Candara" charset="0"/>
                <a:cs typeface="Tahoma" charset="0"/>
              </a:rPr>
              <a:t>Codification </a:t>
            </a:r>
            <a:r>
              <a:rPr lang="en-US" sz="2000" dirty="0">
                <a:latin typeface="Candara" charset="0"/>
                <a:cs typeface="Tahoma" charset="0"/>
              </a:rPr>
              <a:t>of Reality);</a:t>
            </a:r>
          </a:p>
          <a:p>
            <a:pPr>
              <a:lnSpc>
                <a:spcPct val="90000"/>
              </a:lnSpc>
            </a:pPr>
            <a:r>
              <a:rPr lang="en-US" sz="2000" dirty="0">
                <a:latin typeface="Candara" charset="0"/>
                <a:cs typeface="Tahoma" charset="0"/>
              </a:rPr>
              <a:t>“Space is imagined as a neutral container, space that is static, linear, continuous, and connected” (McLuhan M., McLuhan E. Laws of Media: The New Science);</a:t>
            </a:r>
          </a:p>
          <a:p>
            <a:pPr>
              <a:lnSpc>
                <a:spcPct val="90000"/>
              </a:lnSpc>
            </a:pPr>
            <a:r>
              <a:rPr lang="en-US" sz="2000" dirty="0">
                <a:latin typeface="Candara" charset="0"/>
                <a:cs typeface="Tahoma" charset="0"/>
              </a:rPr>
              <a:t>“There is a new larger boundary around the nation state, but there are also new internal boundaries around social categories” (</a:t>
            </a:r>
            <a:r>
              <a:rPr lang="en-US" sz="2000" dirty="0" err="1">
                <a:latin typeface="Candara" charset="0"/>
                <a:cs typeface="Tahoma" charset="0"/>
              </a:rPr>
              <a:t>Meyrowitz</a:t>
            </a:r>
            <a:r>
              <a:rPr lang="en-US" sz="2000" dirty="0">
                <a:latin typeface="Candara" charset="0"/>
                <a:cs typeface="Tahoma" charset="0"/>
              </a:rPr>
              <a:t> J. From Tribal to Global: A Brief History of </a:t>
            </a:r>
            <a:r>
              <a:rPr lang="en-US" sz="2000" dirty="0" smtClean="0">
                <a:latin typeface="Candara" charset="0"/>
                <a:cs typeface="Tahoma" charset="0"/>
              </a:rPr>
              <a:t>Civilization </a:t>
            </a:r>
            <a:r>
              <a:rPr lang="en-US" sz="2000" dirty="0">
                <a:latin typeface="Candara" charset="0"/>
                <a:cs typeface="Tahoma" charset="0"/>
              </a:rPr>
              <a:t>from </a:t>
            </a:r>
            <a:r>
              <a:rPr lang="en-US" sz="2000" dirty="0" err="1">
                <a:latin typeface="Candara" charset="0"/>
                <a:cs typeface="Tahoma" charset="0"/>
              </a:rPr>
              <a:t>McLuhanesque</a:t>
            </a:r>
            <a:r>
              <a:rPr lang="en-US" sz="2000" dirty="0">
                <a:latin typeface="Candara" charset="0"/>
                <a:cs typeface="Tahoma" charset="0"/>
              </a:rPr>
              <a:t> Perspective);</a:t>
            </a:r>
          </a:p>
          <a:p>
            <a:pPr>
              <a:lnSpc>
                <a:spcPct val="90000"/>
              </a:lnSpc>
            </a:pPr>
            <a:endParaRPr lang="ru-RU" dirty="0">
              <a:latin typeface="Candara" charset="0"/>
              <a:cs typeface="Tahoma" charset="0"/>
            </a:endParaRPr>
          </a:p>
        </p:txBody>
      </p:sp>
      <p:sp>
        <p:nvSpPr>
          <p:cNvPr id="2" name="Скругленный прямоугольник 1"/>
          <p:cNvSpPr/>
          <p:nvPr/>
        </p:nvSpPr>
        <p:spPr>
          <a:xfrm>
            <a:off x="434089" y="1141825"/>
            <a:ext cx="4093461" cy="5095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‘Space’ and ‘time’ in Oral culture</a:t>
            </a:r>
            <a:endParaRPr lang="en-US" dirty="0"/>
          </a:p>
        </p:txBody>
      </p:sp>
      <p:sp>
        <p:nvSpPr>
          <p:cNvPr id="7" name="Скругленный прямоугольник 6"/>
          <p:cNvSpPr/>
          <p:nvPr/>
        </p:nvSpPr>
        <p:spPr>
          <a:xfrm>
            <a:off x="4758899" y="1141825"/>
            <a:ext cx="3746026" cy="5095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‘Space’ and ‘time’ in Literate culture</a:t>
            </a:r>
            <a:endParaRPr lang="en-US" dirty="0"/>
          </a:p>
        </p:txBody>
      </p:sp>
    </p:spTree>
    <p:extLst>
      <p:ext uri="{BB962C8B-B14F-4D97-AF65-F5344CB8AC3E}">
        <p14:creationId xmlns:p14="http://schemas.microsoft.com/office/powerpoint/2010/main" val="2723656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76225" y="228600"/>
            <a:ext cx="8591550" cy="823913"/>
          </a:xfrm>
        </p:spPr>
        <p:txBody>
          <a:bodyPr/>
          <a:lstStyle/>
          <a:p>
            <a:r>
              <a:rPr lang="en-US" sz="2800" b="1" dirty="0">
                <a:latin typeface="Candara" charset="0"/>
                <a:cs typeface="Tunga" charset="0"/>
              </a:rPr>
              <a:t>Electronic Epoch – challenge for cultures</a:t>
            </a:r>
            <a:endParaRPr lang="ru-RU" sz="2800" b="1" dirty="0">
              <a:latin typeface="Candara" charset="0"/>
              <a:cs typeface="Tunga" charset="0"/>
            </a:endParaRPr>
          </a:p>
        </p:txBody>
      </p:sp>
      <p:sp>
        <p:nvSpPr>
          <p:cNvPr id="3" name="Объект 2"/>
          <p:cNvSpPr>
            <a:spLocks noGrp="1"/>
          </p:cNvSpPr>
          <p:nvPr>
            <p:ph sz="quarter" idx="4294967295"/>
          </p:nvPr>
        </p:nvSpPr>
        <p:spPr>
          <a:xfrm>
            <a:off x="274638" y="1196975"/>
            <a:ext cx="8594725" cy="5038725"/>
          </a:xfrm>
          <a:prstGeom prst="rect">
            <a:avLst/>
          </a:prstGeom>
        </p:spPr>
        <p:txBody>
          <a:bodyPr/>
          <a:lstStyle/>
          <a:p>
            <a:r>
              <a:rPr lang="en-US" sz="2000" dirty="0">
                <a:latin typeface="Candara" charset="0"/>
                <a:cs typeface="Tahoma" charset="0"/>
              </a:rPr>
              <a:t>“New </a:t>
            </a:r>
            <a:r>
              <a:rPr lang="en-US" sz="2000" dirty="0" err="1">
                <a:latin typeface="Candara" charset="0"/>
                <a:cs typeface="Tahoma" charset="0"/>
              </a:rPr>
              <a:t>orality</a:t>
            </a:r>
            <a:r>
              <a:rPr lang="en-US" sz="2000" dirty="0">
                <a:latin typeface="Candara" charset="0"/>
                <a:cs typeface="Tahoma" charset="0"/>
              </a:rPr>
              <a:t>” provide non-linear and simultaneous way of social construction of ‘space’ and ‘time’ (McLuhan M. Understanding of Media)</a:t>
            </a:r>
          </a:p>
          <a:p>
            <a:r>
              <a:rPr lang="en-US" sz="2000" dirty="0">
                <a:latin typeface="Candara" charset="0"/>
                <a:cs typeface="Tahoma" charset="0"/>
              </a:rPr>
              <a:t>Contemporary environment could be characterized with the idea of “global theater” - mix of different identities, ideals, values reduced to clichés circulates in our environment (McLuhan M., Watson, From Cliché to Archetype). </a:t>
            </a:r>
          </a:p>
          <a:p>
            <a:r>
              <a:rPr lang="en-US" sz="2000" dirty="0">
                <a:latin typeface="Candara" charset="0"/>
                <a:cs typeface="Tahoma" charset="0"/>
              </a:rPr>
              <a:t>“The postmodern, electronic matrix leads to more permeable boundaries between different nation states and more permeable boundaries around social categories within nations” (</a:t>
            </a:r>
            <a:r>
              <a:rPr lang="en-US" sz="2000" dirty="0" err="1">
                <a:latin typeface="Candara" charset="0"/>
                <a:cs typeface="Tahoma" charset="0"/>
              </a:rPr>
              <a:t>Meyrowitz</a:t>
            </a:r>
            <a:r>
              <a:rPr lang="en-US" sz="2000" dirty="0">
                <a:latin typeface="Candara" charset="0"/>
                <a:cs typeface="Tahoma" charset="0"/>
              </a:rPr>
              <a:t> J. From Tribal to Global: A Brief History of </a:t>
            </a:r>
            <a:r>
              <a:rPr lang="en-US" sz="2000" dirty="0" err="1">
                <a:latin typeface="Candara" charset="0"/>
                <a:cs typeface="Tahoma" charset="0"/>
              </a:rPr>
              <a:t>Civilisation</a:t>
            </a:r>
            <a:r>
              <a:rPr lang="en-US" sz="2000" dirty="0">
                <a:latin typeface="Candara" charset="0"/>
                <a:cs typeface="Tahoma" charset="0"/>
              </a:rPr>
              <a:t> from </a:t>
            </a:r>
            <a:r>
              <a:rPr lang="en-US" sz="2000" dirty="0" err="1">
                <a:latin typeface="Candara" charset="0"/>
                <a:cs typeface="Tahoma" charset="0"/>
              </a:rPr>
              <a:t>McLuhanesque</a:t>
            </a:r>
            <a:r>
              <a:rPr lang="en-US" sz="2000" dirty="0">
                <a:latin typeface="Candara" charset="0"/>
                <a:cs typeface="Tahoma" charset="0"/>
              </a:rPr>
              <a:t> Perspective)</a:t>
            </a:r>
          </a:p>
          <a:p>
            <a:r>
              <a:rPr lang="en-US" sz="2000" dirty="0">
                <a:latin typeface="Candara" charset="0"/>
                <a:cs typeface="Tahoma" charset="0"/>
              </a:rPr>
              <a:t>“The leaning into the future became more of standing up into the present. People stopped thinking about where things were going and started to consider where things were” (</a:t>
            </a:r>
            <a:r>
              <a:rPr lang="en-US" sz="2000" dirty="0" err="1">
                <a:latin typeface="Candara" charset="0"/>
                <a:cs typeface="Tahoma" charset="0"/>
              </a:rPr>
              <a:t>Rushkoff</a:t>
            </a:r>
            <a:r>
              <a:rPr lang="en-US" sz="2000" dirty="0">
                <a:latin typeface="Candara" charset="0"/>
                <a:cs typeface="Tahoma" charset="0"/>
              </a:rPr>
              <a:t> D. Present Shock: When Everything Happens Now)</a:t>
            </a:r>
            <a:endParaRPr lang="ru-RU" sz="2000" dirty="0">
              <a:latin typeface="Candara" charset="0"/>
              <a:cs typeface="Tahoma" charset="0"/>
            </a:endParaRPr>
          </a:p>
        </p:txBody>
      </p:sp>
    </p:spTree>
    <p:extLst>
      <p:ext uri="{BB962C8B-B14F-4D97-AF65-F5344CB8AC3E}">
        <p14:creationId xmlns:p14="http://schemas.microsoft.com/office/powerpoint/2010/main" val="22770808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608013"/>
          </a:xfrm>
        </p:spPr>
        <p:txBody>
          <a:bodyPr>
            <a:noAutofit/>
          </a:bodyPr>
          <a:lstStyle/>
          <a:p>
            <a:pPr fontAlgn="auto">
              <a:spcAft>
                <a:spcPts val="0"/>
              </a:spcAft>
              <a:defRPr/>
            </a:pPr>
            <a:r>
              <a:rPr lang="en-US" sz="2800" b="1" dirty="0" smtClean="0">
                <a:ea typeface="+mj-ea"/>
              </a:rPr>
              <a:t>What happens in Russian rural areas?</a:t>
            </a:r>
            <a:endParaRPr lang="ru-RU" sz="2800" b="1" dirty="0">
              <a:ea typeface="+mj-ea"/>
            </a:endParaRPr>
          </a:p>
        </p:txBody>
      </p:sp>
      <p:sp>
        <p:nvSpPr>
          <p:cNvPr id="3" name="Объект 2"/>
          <p:cNvSpPr>
            <a:spLocks noGrp="1"/>
          </p:cNvSpPr>
          <p:nvPr>
            <p:ph sz="quarter" idx="4294967295"/>
          </p:nvPr>
        </p:nvSpPr>
        <p:spPr>
          <a:xfrm>
            <a:off x="473782" y="1006300"/>
            <a:ext cx="6075920" cy="5327650"/>
          </a:xfrm>
          <a:prstGeom prst="rect">
            <a:avLst/>
          </a:prstGeom>
        </p:spPr>
        <p:txBody>
          <a:bodyPr/>
          <a:lstStyle/>
          <a:p>
            <a:pPr marL="457200" indent="-457200">
              <a:lnSpc>
                <a:spcPct val="90000"/>
              </a:lnSpc>
            </a:pPr>
            <a:r>
              <a:rPr lang="en-US" sz="2000" dirty="0" smtClean="0">
                <a:latin typeface="Candara" charset="0"/>
                <a:cs typeface="Tahoma" charset="0"/>
              </a:rPr>
              <a:t>Laboratory </a:t>
            </a:r>
            <a:r>
              <a:rPr lang="en-US" sz="2000" dirty="0">
                <a:latin typeface="Candara" charset="0"/>
                <a:cs typeface="Tahoma" charset="0"/>
              </a:rPr>
              <a:t>of Media Research, Center of Fundamental Research, </a:t>
            </a:r>
            <a:r>
              <a:rPr lang="en-US" sz="2000" dirty="0" smtClean="0">
                <a:latin typeface="Candara" charset="0"/>
                <a:cs typeface="Tahoma" charset="0"/>
              </a:rPr>
              <a:t>HSE</a:t>
            </a:r>
          </a:p>
          <a:p>
            <a:pPr marL="457200" indent="-457200">
              <a:lnSpc>
                <a:spcPct val="90000"/>
              </a:lnSpc>
            </a:pPr>
            <a:r>
              <a:rPr lang="en-US" sz="2000" dirty="0">
                <a:latin typeface="Candara" charset="0"/>
                <a:cs typeface="Tahoma" charset="0"/>
              </a:rPr>
              <a:t>Deep semi-structured interviews and </a:t>
            </a:r>
            <a:r>
              <a:rPr lang="en-US" sz="2000" dirty="0" smtClean="0">
                <a:latin typeface="Candara" charset="0"/>
                <a:cs typeface="Tahoma" charset="0"/>
              </a:rPr>
              <a:t>observations:</a:t>
            </a:r>
          </a:p>
          <a:p>
            <a:pPr marL="908050" lvl="1">
              <a:lnSpc>
                <a:spcPct val="90000"/>
              </a:lnSpc>
            </a:pPr>
            <a:r>
              <a:rPr lang="en-US" sz="1800" dirty="0">
                <a:latin typeface="Candara" charset="0"/>
                <a:cs typeface="Tahoma" charset="0"/>
              </a:rPr>
              <a:t>Kostroma region, 2012 – 33 interviews (with the help of Faculty of Sociology, HSE);</a:t>
            </a:r>
          </a:p>
          <a:p>
            <a:pPr marL="908050" lvl="1">
              <a:lnSpc>
                <a:spcPct val="90000"/>
              </a:lnSpc>
            </a:pPr>
            <a:r>
              <a:rPr lang="en-US" sz="1800" dirty="0">
                <a:latin typeface="Candara" charset="0"/>
                <a:cs typeface="Tahoma" charset="0"/>
              </a:rPr>
              <a:t>Rostov-on-Don region, 2013 – 59 interviews (with the help of </a:t>
            </a:r>
            <a:r>
              <a:rPr lang="en-US" sz="1800" dirty="0" err="1">
                <a:latin typeface="Candara" charset="0"/>
                <a:cs typeface="Tahoma" charset="0"/>
              </a:rPr>
              <a:t>Donskoy</a:t>
            </a:r>
            <a:r>
              <a:rPr lang="en-US" sz="1800" dirty="0">
                <a:latin typeface="Candara" charset="0"/>
                <a:cs typeface="Tahoma" charset="0"/>
              </a:rPr>
              <a:t> State Technical University);</a:t>
            </a:r>
          </a:p>
          <a:p>
            <a:pPr marL="908050" lvl="1">
              <a:lnSpc>
                <a:spcPct val="90000"/>
              </a:lnSpc>
            </a:pPr>
            <a:r>
              <a:rPr lang="en-US" sz="1800" dirty="0">
                <a:latin typeface="Candara" charset="0"/>
                <a:cs typeface="Tahoma" charset="0"/>
              </a:rPr>
              <a:t>Republic of </a:t>
            </a:r>
            <a:r>
              <a:rPr lang="en-US" sz="1800" dirty="0" err="1">
                <a:latin typeface="Candara" charset="0"/>
                <a:cs typeface="Tahoma" charset="0"/>
              </a:rPr>
              <a:t>Tatarstan</a:t>
            </a:r>
            <a:r>
              <a:rPr lang="en-US" sz="1800" dirty="0">
                <a:latin typeface="Candara" charset="0"/>
                <a:cs typeface="Tahoma" charset="0"/>
              </a:rPr>
              <a:t>, 2014 – 49 interviews (with the help of Kazan Federal University). </a:t>
            </a:r>
          </a:p>
          <a:p>
            <a:pPr marL="457200" indent="-457200">
              <a:lnSpc>
                <a:spcPct val="90000"/>
              </a:lnSpc>
            </a:pPr>
            <a:endParaRPr lang="en-US" sz="2000" dirty="0">
              <a:latin typeface="Candara" charset="0"/>
              <a:cs typeface="Tahoma" charset="0"/>
            </a:endParaRPr>
          </a:p>
          <a:p>
            <a:pPr marL="0" indent="0">
              <a:lnSpc>
                <a:spcPct val="90000"/>
              </a:lnSpc>
              <a:buNone/>
            </a:pPr>
            <a:endParaRPr lang="en-US" sz="2000" dirty="0">
              <a:latin typeface="Candara" charset="0"/>
              <a:cs typeface="Tahoma" charset="0"/>
            </a:endParaRPr>
          </a:p>
          <a:p>
            <a:pPr marL="0" indent="0">
              <a:buFont typeface="Arial" charset="0"/>
              <a:buNone/>
            </a:pPr>
            <a:endParaRPr lang="ru-RU" sz="2000" dirty="0">
              <a:latin typeface="Candara" charset="0"/>
              <a:cs typeface="Tahoma" charset="0"/>
            </a:endParaRPr>
          </a:p>
        </p:txBody>
      </p:sp>
      <p:pic>
        <p:nvPicPr>
          <p:cNvPr id="12293" name="Рисунок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8947" y="1006300"/>
            <a:ext cx="2147888"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513" y="4372402"/>
            <a:ext cx="3487539" cy="231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Изображение 3"/>
          <p:cNvPicPr>
            <a:picLocks noChangeAspect="1"/>
          </p:cNvPicPr>
          <p:nvPr/>
        </p:nvPicPr>
        <p:blipFill>
          <a:blip r:embed="rId4"/>
          <a:stretch>
            <a:fillRect/>
          </a:stretch>
        </p:blipFill>
        <p:spPr>
          <a:xfrm>
            <a:off x="5074233" y="4372403"/>
            <a:ext cx="3044835" cy="2283626"/>
          </a:xfrm>
          <a:prstGeom prst="rect">
            <a:avLst/>
          </a:prstGeom>
        </p:spPr>
      </p:pic>
    </p:spTree>
    <p:extLst>
      <p:ext uri="{BB962C8B-B14F-4D97-AF65-F5344CB8AC3E}">
        <p14:creationId xmlns:p14="http://schemas.microsoft.com/office/powerpoint/2010/main" val="391337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Mix of </a:t>
            </a:r>
            <a:r>
              <a:rPr lang="en-US" dirty="0" err="1" smtClean="0"/>
              <a:t>orality</a:t>
            </a:r>
            <a:r>
              <a:rPr lang="en-US" dirty="0" smtClean="0"/>
              <a:t> and new </a:t>
            </a:r>
            <a:r>
              <a:rPr lang="en-US" dirty="0" err="1" smtClean="0"/>
              <a:t>orality</a:t>
            </a:r>
            <a:endParaRPr lang="ru-RU" dirty="0"/>
          </a:p>
        </p:txBody>
      </p:sp>
      <p:sp>
        <p:nvSpPr>
          <p:cNvPr id="3" name="Содержимое 2"/>
          <p:cNvSpPr>
            <a:spLocks noGrp="1"/>
          </p:cNvSpPr>
          <p:nvPr>
            <p:ph idx="1"/>
          </p:nvPr>
        </p:nvSpPr>
        <p:spPr>
          <a:xfrm>
            <a:off x="914400" y="1735137"/>
            <a:ext cx="5079103" cy="4759165"/>
          </a:xfrm>
        </p:spPr>
        <p:txBody>
          <a:bodyPr>
            <a:normAutofit fontScale="70000" lnSpcReduction="20000"/>
          </a:bodyPr>
          <a:lstStyle/>
          <a:p>
            <a:r>
              <a:rPr lang="en-US" dirty="0"/>
              <a:t>Rural population’s views of time and space is structured by the interaction between traditional </a:t>
            </a:r>
            <a:r>
              <a:rPr lang="en-US" dirty="0" err="1"/>
              <a:t>orality</a:t>
            </a:r>
            <a:r>
              <a:rPr lang="en-US" dirty="0"/>
              <a:t> and media-driven literacy. </a:t>
            </a:r>
          </a:p>
          <a:p>
            <a:r>
              <a:rPr lang="en-US" dirty="0"/>
              <a:t>From one hand the space is structured and the time is linear, from another hand </a:t>
            </a:r>
            <a:r>
              <a:rPr lang="en-US" dirty="0" smtClean="0"/>
              <a:t>– </a:t>
            </a:r>
            <a:r>
              <a:rPr lang="en-US" dirty="0" err="1" smtClean="0"/>
              <a:t>orality</a:t>
            </a:r>
            <a:r>
              <a:rPr lang="en-US" dirty="0" smtClean="0"/>
              <a:t> makes the time only ‘here and now’. </a:t>
            </a:r>
            <a:endParaRPr lang="ru-RU" dirty="0"/>
          </a:p>
          <a:p>
            <a:r>
              <a:rPr lang="en-US" dirty="0" smtClean="0"/>
              <a:t>In western culture electronic media (such as movies, radio </a:t>
            </a:r>
            <a:r>
              <a:rPr lang="en-US" dirty="0" err="1" smtClean="0"/>
              <a:t>etc</a:t>
            </a:r>
            <a:r>
              <a:rPr lang="en-US" dirty="0" smtClean="0"/>
              <a:t>) penetrated into the society with a long tradition of literacy</a:t>
            </a:r>
          </a:p>
          <a:p>
            <a:r>
              <a:rPr lang="en-US" dirty="0" smtClean="0"/>
              <a:t>In Russia electronic communication came quasi simultaneously with the literacy. Such interaction between ‘hot’ media and ‘cold’ or non-literate cultures has been criticized by McLuhan. </a:t>
            </a:r>
          </a:p>
          <a:p>
            <a:r>
              <a:rPr lang="en-US" dirty="0" smtClean="0"/>
              <a:t>Radio and cinema in Russia as a result became means of </a:t>
            </a:r>
            <a:r>
              <a:rPr lang="en-US" dirty="0" smtClean="0"/>
              <a:t>propaganda</a:t>
            </a:r>
            <a:r>
              <a:rPr lang="ru-RU" dirty="0" smtClean="0"/>
              <a:t> (</a:t>
            </a:r>
            <a:r>
              <a:rPr lang="en-US" dirty="0" smtClean="0"/>
              <a:t>like collective mean) </a:t>
            </a:r>
            <a:r>
              <a:rPr lang="en-US" dirty="0" smtClean="0"/>
              <a:t>and not </a:t>
            </a:r>
            <a:r>
              <a:rPr lang="en-US" dirty="0" smtClean="0"/>
              <a:t>the individual entertainment</a:t>
            </a:r>
            <a:endParaRPr lang="ru-RU" dirty="0" smtClean="0"/>
          </a:p>
          <a:p>
            <a:endParaRPr lang="en-US" dirty="0" smtClean="0"/>
          </a:p>
        </p:txBody>
      </p:sp>
      <p:pic>
        <p:nvPicPr>
          <p:cNvPr id="4" name="Изображение 3"/>
          <p:cNvPicPr>
            <a:picLocks noChangeAspect="1"/>
          </p:cNvPicPr>
          <p:nvPr/>
        </p:nvPicPr>
        <p:blipFill>
          <a:blip r:embed="rId2"/>
          <a:stretch>
            <a:fillRect/>
          </a:stretch>
        </p:blipFill>
        <p:spPr>
          <a:xfrm>
            <a:off x="5993503" y="1622613"/>
            <a:ext cx="2835902" cy="1881739"/>
          </a:xfrm>
          <a:prstGeom prst="rect">
            <a:avLst/>
          </a:prstGeom>
        </p:spPr>
      </p:pic>
    </p:spTree>
    <p:extLst>
      <p:ext uri="{BB962C8B-B14F-4D97-AF65-F5344CB8AC3E}">
        <p14:creationId xmlns:p14="http://schemas.microsoft.com/office/powerpoint/2010/main" val="378386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Audiovisual practices</a:t>
            </a:r>
            <a:endParaRPr lang="ru-RU" dirty="0"/>
          </a:p>
        </p:txBody>
      </p:sp>
      <p:sp>
        <p:nvSpPr>
          <p:cNvPr id="3" name="Содержимое 2"/>
          <p:cNvSpPr>
            <a:spLocks noGrp="1"/>
          </p:cNvSpPr>
          <p:nvPr>
            <p:ph idx="1"/>
          </p:nvPr>
        </p:nvSpPr>
        <p:spPr>
          <a:xfrm>
            <a:off x="914401" y="1735138"/>
            <a:ext cx="5598530" cy="5122862"/>
          </a:xfrm>
        </p:spPr>
        <p:txBody>
          <a:bodyPr>
            <a:normAutofit fontScale="92500" lnSpcReduction="10000"/>
          </a:bodyPr>
          <a:lstStyle/>
          <a:p>
            <a:r>
              <a:rPr lang="en-US" dirty="0" smtClean="0"/>
              <a:t>In their everyday practices rural settlers not use the radio and have an access to movies via television.</a:t>
            </a:r>
          </a:p>
          <a:p>
            <a:r>
              <a:rPr lang="en-US" dirty="0" smtClean="0"/>
              <a:t>The television space seems to be non-structured and converging the real and the fictional </a:t>
            </a:r>
          </a:p>
          <a:p>
            <a:r>
              <a:rPr lang="en-US" dirty="0" smtClean="0"/>
              <a:t>The television time converges the past, the future and the actual. </a:t>
            </a:r>
          </a:p>
          <a:p>
            <a:r>
              <a:rPr lang="en-US" dirty="0" smtClean="0"/>
              <a:t>That’s why people are simultaneously watching television but not trusting it, perceiving the television reality like far from their everyday life. But at the same time they are ready to discuss the television content in categories of ‘good’ and ‘evil’. </a:t>
            </a:r>
            <a:endParaRPr lang="ru-RU" dirty="0"/>
          </a:p>
        </p:txBody>
      </p:sp>
      <p:pic>
        <p:nvPicPr>
          <p:cNvPr id="4" name="Изображение 3"/>
          <p:cNvPicPr>
            <a:picLocks noChangeAspect="1"/>
          </p:cNvPicPr>
          <p:nvPr/>
        </p:nvPicPr>
        <p:blipFill>
          <a:blip r:embed="rId2"/>
          <a:stretch>
            <a:fillRect/>
          </a:stretch>
        </p:blipFill>
        <p:spPr>
          <a:xfrm>
            <a:off x="6512930" y="1559276"/>
            <a:ext cx="2202276" cy="2202276"/>
          </a:xfrm>
          <a:prstGeom prst="rect">
            <a:avLst/>
          </a:prstGeom>
        </p:spPr>
      </p:pic>
    </p:spTree>
    <p:extLst>
      <p:ext uri="{BB962C8B-B14F-4D97-AF65-F5344CB8AC3E}">
        <p14:creationId xmlns:p14="http://schemas.microsoft.com/office/powerpoint/2010/main" val="218549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z="2800" b="1" dirty="0" smtClean="0"/>
              <a:t>Conclusion</a:t>
            </a:r>
            <a:endParaRPr lang="ru-RU" b="1" dirty="0"/>
          </a:p>
        </p:txBody>
      </p:sp>
      <p:sp>
        <p:nvSpPr>
          <p:cNvPr id="3" name="Содержимое 2"/>
          <p:cNvSpPr>
            <a:spLocks noGrp="1"/>
          </p:cNvSpPr>
          <p:nvPr>
            <p:ph idx="1"/>
          </p:nvPr>
        </p:nvSpPr>
        <p:spPr>
          <a:xfrm>
            <a:off x="914401" y="1735138"/>
            <a:ext cx="5178664" cy="4775240"/>
          </a:xfrm>
        </p:spPr>
        <p:txBody>
          <a:bodyPr>
            <a:normAutofit fontScale="70000" lnSpcReduction="20000"/>
          </a:bodyPr>
          <a:lstStyle/>
          <a:p>
            <a:r>
              <a:rPr lang="en-US" dirty="0" smtClean="0"/>
              <a:t>Forced implementation of literacy destroyed in rural consciousness the concept of time disconnecting them from the world and the country. </a:t>
            </a:r>
          </a:p>
          <a:p>
            <a:r>
              <a:rPr lang="en-US" dirty="0" smtClean="0"/>
              <a:t>Rural area became attached to “the center” but detached from another regions (according to rural settlers). </a:t>
            </a:r>
          </a:p>
          <a:p>
            <a:r>
              <a:rPr lang="en-US" dirty="0" smtClean="0"/>
              <a:t>At the same time linearity did not replaced the “here and now” concept of time. </a:t>
            </a:r>
          </a:p>
          <a:p>
            <a:r>
              <a:rPr lang="en-US" dirty="0" smtClean="0"/>
              <a:t>Such process has been enforced by the collapse of the Soviet Union (and its structured concept of space and time). </a:t>
            </a:r>
          </a:p>
          <a:p>
            <a:r>
              <a:rPr lang="en-US" dirty="0" smtClean="0"/>
              <a:t>Thus rural settlers are lost between oral and literate culture, between visual and acoustic spaces. </a:t>
            </a:r>
          </a:p>
          <a:p>
            <a:r>
              <a:rPr lang="en-US" dirty="0" smtClean="0"/>
              <a:t>Actual rural culture is based on ternary model (which is confronting with binary culture of written communication). </a:t>
            </a:r>
          </a:p>
          <a:p>
            <a:r>
              <a:rPr lang="en-US" dirty="0" smtClean="0"/>
              <a:t>Such ternary model converges orthodox binary culture with the </a:t>
            </a:r>
            <a:r>
              <a:rPr lang="en-US" dirty="0" smtClean="0"/>
              <a:t>pagan one </a:t>
            </a:r>
            <a:r>
              <a:rPr lang="en-US" dirty="0" smtClean="0"/>
              <a:t>(</a:t>
            </a:r>
            <a:r>
              <a:rPr lang="en-US" dirty="0" err="1" smtClean="0"/>
              <a:t>Lotman</a:t>
            </a:r>
            <a:r>
              <a:rPr lang="en-US" dirty="0" smtClean="0"/>
              <a:t>).</a:t>
            </a:r>
          </a:p>
          <a:p>
            <a:endParaRPr lang="ru-RU" dirty="0"/>
          </a:p>
        </p:txBody>
      </p:sp>
      <p:pic>
        <p:nvPicPr>
          <p:cNvPr id="4" name="Изображение 3"/>
          <p:cNvPicPr>
            <a:picLocks noChangeAspect="1"/>
          </p:cNvPicPr>
          <p:nvPr/>
        </p:nvPicPr>
        <p:blipFill>
          <a:blip r:embed="rId2"/>
          <a:stretch>
            <a:fillRect/>
          </a:stretch>
        </p:blipFill>
        <p:spPr>
          <a:xfrm>
            <a:off x="6093064" y="1735138"/>
            <a:ext cx="3050936" cy="2024423"/>
          </a:xfrm>
          <a:prstGeom prst="rect">
            <a:avLst/>
          </a:prstGeom>
        </p:spPr>
      </p:pic>
    </p:spTree>
    <p:extLst>
      <p:ext uri="{BB962C8B-B14F-4D97-AF65-F5344CB8AC3E}">
        <p14:creationId xmlns:p14="http://schemas.microsoft.com/office/powerpoint/2010/main" val="287988255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Чернильница">
  <a:themeElements>
    <a:clrScheme name="Чернильница">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Чернильница">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Чернильница">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Чернильница.thmx</Template>
  <TotalTime>134</TotalTime>
  <Words>1049</Words>
  <Application>Microsoft Macintosh PowerPoint</Application>
  <PresentationFormat>Экран (4:3)</PresentationFormat>
  <Paragraphs>54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Чернильница</vt:lpstr>
      <vt:lpstr>Mythological reception of satellite TV in oral culture (on the case of Russian rural media environment)</vt:lpstr>
      <vt:lpstr>Oral and literate culture in Russia</vt:lpstr>
      <vt:lpstr>Media ecology on 2 ideal types of culture… </vt:lpstr>
      <vt:lpstr>Electronic Epoch – challenge for cultures</vt:lpstr>
      <vt:lpstr>What happens in Russian rural areas?</vt:lpstr>
      <vt:lpstr>Mix of orality and new orality</vt:lpstr>
      <vt:lpstr>Audiovisual practices</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Mythological reception of satellite TV in oral culture (on the case of Russian rural media environment)</dc:title>
  <dc:creator>Ilya Kiriya</dc:creator>
  <cp:lastModifiedBy>Ilya Kiriya</cp:lastModifiedBy>
  <cp:revision>14</cp:revision>
  <dcterms:created xsi:type="dcterms:W3CDTF">2014-06-20T15:09:19Z</dcterms:created>
  <dcterms:modified xsi:type="dcterms:W3CDTF">2014-06-21T13:24:36Z</dcterms:modified>
</cp:coreProperties>
</file>